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51" r:id="rId3"/>
    <p:sldMasterId id="2147483698" r:id="rId4"/>
    <p:sldMasterId id="2147483707" r:id="rId5"/>
  </p:sldMasterIdLst>
  <p:notesMasterIdLst>
    <p:notesMasterId r:id="rId24"/>
  </p:notesMasterIdLst>
  <p:handoutMasterIdLst>
    <p:handoutMasterId r:id="rId25"/>
  </p:handoutMasterIdLst>
  <p:sldIdLst>
    <p:sldId id="636" r:id="rId6"/>
    <p:sldId id="631" r:id="rId7"/>
    <p:sldId id="653" r:id="rId8"/>
    <p:sldId id="658" r:id="rId9"/>
    <p:sldId id="659" r:id="rId10"/>
    <p:sldId id="647" r:id="rId11"/>
    <p:sldId id="637" r:id="rId12"/>
    <p:sldId id="773" r:id="rId13"/>
    <p:sldId id="771" r:id="rId14"/>
    <p:sldId id="765" r:id="rId15"/>
    <p:sldId id="700" r:id="rId16"/>
    <p:sldId id="645" r:id="rId17"/>
    <p:sldId id="642" r:id="rId18"/>
    <p:sldId id="732" r:id="rId19"/>
    <p:sldId id="693" r:id="rId20"/>
    <p:sldId id="646" r:id="rId21"/>
    <p:sldId id="549" r:id="rId22"/>
    <p:sldId id="707" r:id="rId23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p" initials="s" lastIdx="1" clrIdx="0"/>
  <p:cmAuthor id="1" name="Author" initials="A" lastIdx="1" clrIdx="1"/>
  <p:cmAuthor id="2" name="Anders Holmberg" initials="FH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37" autoAdjust="0"/>
    <p:restoredTop sz="79935" autoAdjust="0"/>
  </p:normalViewPr>
  <p:slideViewPr>
    <p:cSldViewPr snapToGrid="0">
      <p:cViewPr varScale="1">
        <p:scale>
          <a:sx n="157" d="100"/>
          <a:sy n="157" d="100"/>
        </p:scale>
        <p:origin x="-13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67C2-B196-4E12-A846-10657417CB82}" type="datetimeFigureOut">
              <a:rPr lang="sv-SE" smtClean="0"/>
              <a:pPr/>
              <a:t>2012-12-18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A1449-CF08-41E9-82AA-2D0E1062E3F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583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52E2F-2025-4E37-BD1F-BBA34E42A50F}" type="datetimeFigureOut">
              <a:rPr lang="sv-SE" smtClean="0"/>
              <a:pPr/>
              <a:t>2012-12-18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AA7A7-6FC3-4A88-80F0-50ACD7AD2C9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447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4EBA9D-48B5-4981-A200-93EC4A5F2536}" type="slidenum">
              <a:rPr lang="en-GB"/>
              <a:pPr/>
              <a:t>1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14615" y="744419"/>
            <a:ext cx="4966860" cy="37236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609" y="4717296"/>
            <a:ext cx="5436870" cy="45617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r>
              <a:rPr lang="sv-SE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För instruktioner</a:t>
            </a:r>
            <a:r>
              <a:rPr lang="sv-S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se: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agilcoach.se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/2012/11/</a:t>
            </a:r>
            <a:r>
              <a:rPr lang="en-US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corporatedotgame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endParaRPr lang="sv-S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4EBA9D-48B5-4981-A200-93EC4A5F2536}" type="slidenum">
              <a:rPr lang="en-GB"/>
              <a:pPr/>
              <a:t>11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14615" y="744419"/>
            <a:ext cx="4966860" cy="37236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609" y="4717296"/>
            <a:ext cx="5436870" cy="45617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endParaRPr lang="sv-S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D2D42-B226-4D57-8EE2-D6EBFDD6E238}" type="slidenum">
              <a:rPr lang="sv-SE" smtClean="0"/>
              <a:pPr/>
              <a:t>16</a:t>
            </a:fld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5815D-4866-488C-82CD-055202DD5785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4EBA9D-48B5-4981-A200-93EC4A5F2536}" type="slidenum">
              <a:rPr lang="en-GB"/>
              <a:pPr/>
              <a:t>18</a:t>
            </a:fld>
            <a:endParaRPr lang="en-GB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914615" y="744419"/>
            <a:ext cx="4966860" cy="37236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43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609" y="4717296"/>
            <a:ext cx="5436870" cy="456174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endParaRPr lang="sv-SE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81000" y="1175385"/>
            <a:ext cx="8305800" cy="1470025"/>
          </a:xfrm>
          <a:prstGeom prst="rect">
            <a:avLst/>
          </a:prstGeom>
        </p:spPr>
        <p:txBody>
          <a:bodyPr vert="horz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1000" y="2054860"/>
            <a:ext cx="8315960" cy="15621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572001"/>
            <a:ext cx="2133600" cy="380999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 smtClean="0"/>
              <a:t>Namn/Titel</a:t>
            </a:r>
          </a:p>
        </p:txBody>
      </p:sp>
      <p:sp>
        <p:nvSpPr>
          <p:cNvPr id="10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876801"/>
            <a:ext cx="2133600" cy="380999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 smtClean="0"/>
              <a:t>Datum</a:t>
            </a:r>
          </a:p>
        </p:txBody>
      </p:sp>
      <p:sp>
        <p:nvSpPr>
          <p:cNvPr id="11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5486400"/>
            <a:ext cx="2590800" cy="380999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0"/>
              </a:spcAft>
              <a:buFontTx/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 err="1" smtClean="0"/>
              <a:t>Softhouse</a:t>
            </a:r>
            <a:r>
              <a:rPr lang="sv-SE" dirty="0" smtClean="0"/>
              <a:t> Consulting</a:t>
            </a:r>
          </a:p>
        </p:txBody>
      </p:sp>
      <p:sp>
        <p:nvSpPr>
          <p:cNvPr id="12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715000"/>
            <a:ext cx="2590800" cy="380999"/>
          </a:xfrm>
          <a:prstGeom prst="rect">
            <a:avLst/>
          </a:prstGeom>
        </p:spPr>
        <p:txBody>
          <a:bodyPr vert="horz"/>
          <a:lstStyle>
            <a:lvl1pPr>
              <a:spcAft>
                <a:spcPts val="0"/>
              </a:spcAft>
              <a:buFontTx/>
              <a:buNone/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sv-SE" dirty="0" err="1" smtClean="0"/>
              <a:t>Tel/email/adress/webb</a:t>
            </a:r>
            <a:endParaRPr lang="sv-SE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>
              <a:solidFill>
                <a:srgbClr val="EA6502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4F9B5F-699E-4EDC-B14F-55EA4871F68F}" type="datetimeFigureOut">
              <a:rPr lang="sv-SE" smtClean="0">
                <a:solidFill>
                  <a:srgbClr val="EA6502"/>
                </a:solidFill>
                <a:latin typeface="Arial"/>
              </a:rPr>
              <a:pPr/>
              <a:t>2012-12-18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133-4010-4AD8-873D-63FF923E0C33}" type="slidenum">
              <a:rPr lang="sv-SE" smtClean="0">
                <a:solidFill>
                  <a:srgbClr val="EA6502"/>
                </a:solidFill>
                <a:latin typeface="Arial"/>
              </a:rPr>
              <a:pPr/>
              <a:t>‹#›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5600"/>
            <a:ext cx="8382000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83805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>
              <a:solidFill>
                <a:srgbClr val="EA6502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4F9B5F-699E-4EDC-B14F-55EA4871F68F}" type="datetimeFigureOut">
              <a:rPr lang="sv-SE" smtClean="0">
                <a:solidFill>
                  <a:srgbClr val="EA6502"/>
                </a:solidFill>
                <a:latin typeface="Arial"/>
              </a:rPr>
              <a:pPr/>
              <a:t>2012-12-18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133-4010-4AD8-873D-63FF923E0C33}" type="slidenum">
              <a:rPr lang="sv-SE" smtClean="0">
                <a:solidFill>
                  <a:srgbClr val="EA6502"/>
                </a:solidFill>
                <a:latin typeface="Arial"/>
              </a:rPr>
              <a:pPr/>
              <a:t>‹#›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27199"/>
            <a:ext cx="4038600" cy="472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endParaRPr lang="sv-SE" dirty="0" smtClean="0"/>
          </a:p>
        </p:txBody>
      </p:sp>
      <p:sp>
        <p:nvSpPr>
          <p:cNvPr id="7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27199"/>
            <a:ext cx="4038600" cy="472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35566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982788"/>
            <a:ext cx="8070850" cy="4338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6502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4314-E52E-714B-BA38-DB986D2C72C0}" type="slidenum">
              <a:rPr lang="en-GB">
                <a:solidFill>
                  <a:srgbClr val="EA6502"/>
                </a:solidFill>
                <a:latin typeface="Arial"/>
              </a:rPr>
              <a:pPr>
                <a:defRPr/>
              </a:pPr>
              <a:t>‹#›</a:t>
            </a:fld>
            <a:endParaRPr lang="en-GB">
              <a:solidFill>
                <a:srgbClr val="EA650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64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31813" y="1982788"/>
            <a:ext cx="3959225" cy="43386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3438" y="1982788"/>
            <a:ext cx="3959225" cy="43386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EA6502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7D62B-4D58-624D-A0DB-F9CF35F650EA}" type="slidenum">
              <a:rPr lang="en-GB">
                <a:solidFill>
                  <a:srgbClr val="EA6502"/>
                </a:solidFill>
                <a:latin typeface="Arial"/>
              </a:rPr>
              <a:pPr>
                <a:defRPr/>
              </a:pPr>
              <a:t>‹#›</a:t>
            </a:fld>
            <a:endParaRPr lang="en-GB">
              <a:solidFill>
                <a:srgbClr val="EA650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6069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38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63412-8509-5842-B677-72407D00676C}" type="datetimeFigureOut">
              <a:rPr lang="en-US" smtClean="0">
                <a:solidFill>
                  <a:srgbClr val="EA6502"/>
                </a:solidFill>
                <a:latin typeface="Arial"/>
              </a:rPr>
              <a:pPr/>
              <a:t>2012-12-18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srgbClr val="EA6502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933-8044-7449-B6CC-52924DDF7D31}" type="slidenum">
              <a:rPr lang="sv-SE" smtClean="0">
                <a:solidFill>
                  <a:srgbClr val="EA6502"/>
                </a:solidFill>
                <a:latin typeface="Arial"/>
              </a:rPr>
              <a:pPr/>
              <a:t>‹#›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8755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533400" y="1980000"/>
            <a:ext cx="8077200" cy="4344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8486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57200" y="1219200"/>
            <a:ext cx="83058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05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7918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003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75457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057400"/>
            <a:ext cx="4038600" cy="4068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endParaRPr lang="sv-SE" dirty="0" smtClean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038600" cy="40687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0835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  <a:prstGeom prst="rect">
            <a:avLst/>
          </a:prstGeom>
        </p:spPr>
        <p:txBody>
          <a:bodyPr vert="horz"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81000" y="3009900"/>
            <a:ext cx="4648200" cy="15621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838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4040188" cy="1173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4040188" cy="3387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2057400"/>
            <a:ext cx="4041775" cy="11731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041775" cy="33877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104299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86289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1C61E-E52F-3F44-A9F5-FBC1FDE80170}" type="slidenum">
              <a:rPr lang="sv-SE" smtClean="0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sv-SE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737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008313" cy="9144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77235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rgbClr val="EC6604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31032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>
              <a:solidFill>
                <a:srgbClr val="EA650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4F9B5F-699E-4EDC-B14F-55EA4871F68F}" type="datetimeFigureOut">
              <a:rPr lang="sv-SE" smtClean="0">
                <a:solidFill>
                  <a:srgbClr val="EA6502"/>
                </a:solidFill>
              </a:rPr>
              <a:pPr/>
              <a:t>2012-12-18</a:t>
            </a:fld>
            <a:endParaRPr lang="sv-SE">
              <a:solidFill>
                <a:srgbClr val="EA650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133-4010-4AD8-873D-63FF923E0C33}" type="slidenum">
              <a:rPr lang="sv-SE" smtClean="0">
                <a:solidFill>
                  <a:srgbClr val="EA6502"/>
                </a:solidFill>
              </a:rPr>
              <a:pPr/>
              <a:t>‹#›</a:t>
            </a:fld>
            <a:endParaRPr lang="sv-SE">
              <a:solidFill>
                <a:srgbClr val="EA6502"/>
              </a:solidFill>
            </a:endParaRPr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5600"/>
            <a:ext cx="8382000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41693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4F9B5F-699E-4EDC-B14F-55EA4871F68F}" type="datetimeFigureOut">
              <a:rPr lang="sv-SE" smtClean="0"/>
              <a:pPr/>
              <a:t>2012-12-18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133-4010-4AD8-873D-63FF923E0C3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571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4F9B5F-699E-4EDC-B14F-55EA4871F68F}" type="datetimeFigureOut">
              <a:rPr lang="sv-SE" smtClean="0"/>
              <a:pPr/>
              <a:t>2012-12-18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133-4010-4AD8-873D-63FF923E0C3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5600"/>
            <a:ext cx="8382000" cy="472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83805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4F9B5F-699E-4EDC-B14F-55EA4871F68F}" type="datetimeFigureOut">
              <a:rPr lang="sv-SE" smtClean="0"/>
              <a:pPr/>
              <a:t>2012-12-18</a:t>
            </a:fld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133-4010-4AD8-873D-63FF923E0C3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27199"/>
            <a:ext cx="4038600" cy="472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3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endParaRPr lang="sv-SE" dirty="0" smtClean="0"/>
          </a:p>
        </p:txBody>
      </p:sp>
      <p:sp>
        <p:nvSpPr>
          <p:cNvPr id="7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27199"/>
            <a:ext cx="4038600" cy="4723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3"/>
                </a:solidFill>
              </a:defRPr>
            </a:lvl1pPr>
            <a:lvl2pPr>
              <a:defRPr sz="2000">
                <a:solidFill>
                  <a:schemeClr val="accent3"/>
                </a:solidFill>
              </a:defRPr>
            </a:lvl2pPr>
            <a:lvl3pPr>
              <a:defRPr sz="1800">
                <a:solidFill>
                  <a:schemeClr val="accent3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355664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1813" y="1982788"/>
            <a:ext cx="8070850" cy="43386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A4314-E52E-714B-BA38-DB986D2C72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645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83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>
              <a:solidFill>
                <a:srgbClr val="EA6502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D4F9B5F-699E-4EDC-B14F-55EA4871F68F}" type="datetimeFigureOut">
              <a:rPr lang="sv-SE" smtClean="0">
                <a:solidFill>
                  <a:srgbClr val="EA6502"/>
                </a:solidFill>
                <a:latin typeface="Arial"/>
              </a:rPr>
              <a:pPr/>
              <a:t>2012-12-18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87133-4010-4AD8-873D-63FF923E0C33}" type="slidenum">
              <a:rPr lang="sv-SE" smtClean="0">
                <a:solidFill>
                  <a:srgbClr val="EA6502"/>
                </a:solidFill>
                <a:latin typeface="Arial"/>
              </a:rPr>
              <a:pPr/>
              <a:t>‹#›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571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Relationship Id="rId3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4.xml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5.xml"/><Relationship Id="rId10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Softhouse mapp.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Bildobjekt 4" descr="SHLOGOCM_sRGB.a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505" y="-1136650"/>
            <a:ext cx="5115445" cy="7239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0" descr="Softhouse3.a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8798"/>
            <a:ext cx="8351520" cy="934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7600"/>
            <a:ext cx="675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EA650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7254240" y="6356350"/>
            <a:ext cx="100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4F9B5F-699E-4EDC-B14F-55EA4871F68F}" type="datetimeFigureOut">
              <a:rPr lang="sv-SE" smtClean="0">
                <a:solidFill>
                  <a:srgbClr val="EA6502"/>
                </a:solidFill>
              </a:rPr>
              <a:pPr/>
              <a:t>2012-12-18</a:t>
            </a:fld>
            <a:endParaRPr lang="sv-SE">
              <a:solidFill>
                <a:srgbClr val="EA650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90560" y="6357600"/>
            <a:ext cx="538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487133-4010-4AD8-873D-63FF923E0C33}" type="slidenum">
              <a:rPr lang="sv-SE" smtClean="0">
                <a:solidFill>
                  <a:srgbClr val="EA6502"/>
                </a:solidFill>
              </a:rPr>
              <a:pPr/>
              <a:t>‹#›</a:t>
            </a:fld>
            <a:endParaRPr lang="sv-SE">
              <a:solidFill>
                <a:srgbClr val="EA6502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21513" y="346710"/>
            <a:ext cx="1727200" cy="3365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smtClean="0">
                <a:solidFill>
                  <a:srgbClr val="003356"/>
                </a:solidFill>
              </a:rPr>
              <a:t>ÖVNING</a:t>
            </a:r>
            <a:endParaRPr lang="en-GB" sz="1600" b="1" dirty="0">
              <a:solidFill>
                <a:srgbClr val="0033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7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SHLOGOCM_sRGB.ai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3950" y="-622300"/>
            <a:ext cx="3437054" cy="48638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8798"/>
            <a:ext cx="8351520" cy="934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7600"/>
            <a:ext cx="675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7254240" y="6356350"/>
            <a:ext cx="100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4F9B5F-699E-4EDC-B14F-55EA4871F68F}" type="datetimeFigureOut">
              <a:rPr lang="sv-SE" smtClean="0"/>
              <a:pPr/>
              <a:t>2012-12-18</a:t>
            </a:fld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90560" y="6357600"/>
            <a:ext cx="538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487133-4010-4AD8-873D-63FF923E0C33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66" r:id="rId4"/>
    <p:sldLayoutId id="2147483670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SHLOGOCM_sRGB.a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3950" y="-622300"/>
            <a:ext cx="3437054" cy="486386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8798"/>
            <a:ext cx="8351520" cy="934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7600"/>
            <a:ext cx="675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sv-SE" dirty="0">
              <a:solidFill>
                <a:srgbClr val="EA6502"/>
              </a:solidFill>
              <a:latin typeface="Arial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7254240" y="6356350"/>
            <a:ext cx="100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D4F9B5F-699E-4EDC-B14F-55EA4871F68F}" type="datetimeFigureOut">
              <a:rPr lang="sv-SE" smtClean="0">
                <a:solidFill>
                  <a:srgbClr val="EA6502"/>
                </a:solidFill>
                <a:latin typeface="Arial"/>
              </a:rPr>
              <a:pPr/>
              <a:t>2012-12-18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90560" y="6357600"/>
            <a:ext cx="538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487133-4010-4AD8-873D-63FF923E0C33}" type="slidenum">
              <a:rPr lang="sv-SE" smtClean="0">
                <a:solidFill>
                  <a:srgbClr val="EA6502"/>
                </a:solidFill>
                <a:latin typeface="Arial"/>
              </a:rPr>
              <a:pPr/>
              <a:t>‹#›</a:t>
            </a:fld>
            <a:endParaRPr lang="sv-SE">
              <a:solidFill>
                <a:srgbClr val="EA6502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Softhouse3.ai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3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1937370"/>
            <a:ext cx="8305800" cy="1470025"/>
          </a:xfrm>
        </p:spPr>
        <p:txBody>
          <a:bodyPr/>
          <a:lstStyle/>
          <a:p>
            <a:r>
              <a:rPr lang="en-GB" dirty="0" smtClean="0"/>
              <a:t>Corporate Dot Game</a:t>
            </a:r>
            <a:endParaRPr lang="en-GB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381000" y="2833778"/>
            <a:ext cx="8315960" cy="1562100"/>
          </a:xfrm>
        </p:spPr>
        <p:txBody>
          <a:bodyPr/>
          <a:lstStyle/>
          <a:p>
            <a:r>
              <a:rPr lang="sv-SE" dirty="0" smtClean="0"/>
              <a:t>Round 1</a:t>
            </a:r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0999" y="4555066"/>
            <a:ext cx="4428067" cy="474133"/>
          </a:xfrm>
        </p:spPr>
        <p:txBody>
          <a:bodyPr/>
          <a:lstStyle/>
          <a:p>
            <a:r>
              <a:rPr lang="sv-SE" dirty="0" smtClean="0"/>
              <a:t>Anders Holmberg &amp; Håkan </a:t>
            </a:r>
            <a:r>
              <a:rPr lang="sv-SE" dirty="0" err="1" smtClean="0"/>
              <a:t>Kleijn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2012</a:t>
            </a:r>
            <a:endParaRPr lang="sv-SE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Tel: </a:t>
            </a:r>
            <a:r>
              <a:rPr lang="sv-SE" dirty="0" smtClean="0"/>
              <a:t>0768-640 325</a:t>
            </a:r>
            <a:endParaRPr lang="sv-SE" dirty="0"/>
          </a:p>
          <a:p>
            <a:r>
              <a:rPr lang="sv-SE" dirty="0"/>
              <a:t>info@softhouse.se</a:t>
            </a:r>
          </a:p>
          <a:p>
            <a:r>
              <a:rPr lang="sv-SE" dirty="0" smtClean="0"/>
              <a:t>www.softhouse.se</a:t>
            </a:r>
            <a:endParaRPr lang="sv-SE" dirty="0"/>
          </a:p>
        </p:txBody>
      </p:sp>
      <p:sp>
        <p:nvSpPr>
          <p:cNvPr id="2" name="Rounded Rectangle 1"/>
          <p:cNvSpPr/>
          <p:nvPr/>
        </p:nvSpPr>
        <p:spPr>
          <a:xfrm>
            <a:off x="388287" y="388304"/>
            <a:ext cx="4044677" cy="64717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Instruktioner</a:t>
            </a:r>
            <a:r>
              <a:rPr lang="en-US" sz="1400" dirty="0" smtClean="0"/>
              <a:t> </a:t>
            </a:r>
            <a:r>
              <a:rPr lang="en-US" sz="1400" dirty="0" err="1" smtClean="0"/>
              <a:t>på</a:t>
            </a:r>
            <a:r>
              <a:rPr lang="en-US" sz="1400" dirty="0" smtClean="0"/>
              <a:t> </a:t>
            </a:r>
            <a:r>
              <a:rPr lang="en-US" sz="1400" dirty="0" err="1" smtClean="0"/>
              <a:t>svenska</a:t>
            </a:r>
            <a:r>
              <a:rPr lang="en-US" sz="1400" dirty="0" smtClean="0"/>
              <a:t>:</a:t>
            </a:r>
          </a:p>
          <a:p>
            <a:pPr algn="ctr"/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err="1" smtClean="0"/>
              <a:t>agilcoach.sea</a:t>
            </a:r>
            <a:r>
              <a:rPr lang="en-US" sz="1400" dirty="0" smtClean="0"/>
              <a:t>/</a:t>
            </a:r>
            <a:r>
              <a:rPr lang="en-US" sz="1400" dirty="0"/>
              <a:t>2012/11/</a:t>
            </a:r>
            <a:r>
              <a:rPr lang="en-US" sz="1400" dirty="0" err="1"/>
              <a:t>corporatedotgame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394544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453668"/>
              </p:ext>
            </p:extLst>
          </p:nvPr>
        </p:nvGraphicFramePr>
        <p:xfrm>
          <a:off x="531813" y="428493"/>
          <a:ext cx="8070848" cy="58754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17712"/>
                <a:gridCol w="1008856"/>
                <a:gridCol w="1008856"/>
                <a:gridCol w="1008856"/>
                <a:gridCol w="1008856"/>
                <a:gridCol w="1008856"/>
                <a:gridCol w="1008856"/>
              </a:tblGrid>
              <a:tr h="196847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sv-SE" dirty="0" err="1" smtClean="0"/>
                        <a:t>ay</a:t>
                      </a:r>
                      <a:r>
                        <a:rPr lang="sv-SE" dirty="0" smtClean="0"/>
                        <a:t>/</a:t>
                      </a:r>
                      <a:r>
                        <a:rPr lang="sv-SE" dirty="0" err="1" smtClean="0"/>
                        <a:t>month</a:t>
                      </a:r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Factory</a:t>
                      </a:r>
                      <a:r>
                        <a:rPr lang="sv-SE" dirty="0" smtClean="0"/>
                        <a:t> 1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Factory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dirty="0" err="1" smtClean="0"/>
                        <a:t>Factory</a:t>
                      </a:r>
                      <a:r>
                        <a:rPr lang="sv-SE" baseline="0" dirty="0" smtClean="0"/>
                        <a:t> 3</a:t>
                      </a:r>
                      <a:endParaRPr lang="sv-SE" dirty="0" smtClean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4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Round 1  min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Round 2 </a:t>
                      </a:r>
                    </a:p>
                    <a:p>
                      <a:pPr algn="ctr"/>
                      <a:r>
                        <a:rPr lang="sv-SE" sz="1400" dirty="0" smtClean="0"/>
                        <a:t> min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Round 1</a:t>
                      </a:r>
                    </a:p>
                    <a:p>
                      <a:pPr algn="ctr"/>
                      <a:r>
                        <a:rPr lang="sv-SE" sz="1400" dirty="0" smtClean="0"/>
                        <a:t> min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Round 2</a:t>
                      </a:r>
                    </a:p>
                    <a:p>
                      <a:pPr algn="ctr"/>
                      <a:r>
                        <a:rPr lang="sv-SE" sz="1400" dirty="0" smtClean="0"/>
                        <a:t> min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Round 1</a:t>
                      </a:r>
                    </a:p>
                    <a:p>
                      <a:pPr algn="ctr"/>
                      <a:r>
                        <a:rPr lang="sv-SE" sz="1400" dirty="0" smtClean="0"/>
                        <a:t> min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 smtClean="0"/>
                        <a:t>Round 2</a:t>
                      </a:r>
                    </a:p>
                    <a:p>
                      <a:pPr algn="ctr"/>
                      <a:r>
                        <a:rPr lang="sv-SE" sz="1400" dirty="0" smtClean="0"/>
                        <a:t> min</a:t>
                      </a:r>
                      <a:endParaRPr lang="sv-SE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Cycle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time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first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batch</a:t>
                      </a:r>
                      <a:endParaRPr lang="sv-SE" baseline="0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m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m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m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Cycle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time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first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yellow</a:t>
                      </a:r>
                      <a:r>
                        <a:rPr lang="sv-SE" dirty="0" smtClean="0"/>
                        <a:t> post</a:t>
                      </a:r>
                      <a:r>
                        <a:rPr lang="sv-SE" baseline="0" dirty="0" smtClean="0"/>
                        <a:t> it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m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m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>
                          <a:solidFill>
                            <a:srgbClr val="008000"/>
                          </a:solidFill>
                        </a:rPr>
                        <a:t>m 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s</a:t>
                      </a:r>
                      <a:endParaRPr lang="en-US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Accepted</a:t>
                      </a:r>
                      <a:r>
                        <a:rPr lang="sv-SE" baseline="0" dirty="0" smtClean="0"/>
                        <a:t> green post-</a:t>
                      </a:r>
                      <a:r>
                        <a:rPr lang="sv-SE" baseline="0" dirty="0" err="1" smtClean="0"/>
                        <a:t>its</a:t>
                      </a:r>
                      <a:endParaRPr lang="sv-SE" baseline="0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Accepted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yellow</a:t>
                      </a:r>
                      <a:r>
                        <a:rPr lang="sv-SE" baseline="0" dirty="0" smtClean="0"/>
                        <a:t> post-</a:t>
                      </a:r>
                      <a:r>
                        <a:rPr lang="sv-SE" baseline="0" dirty="0" err="1" smtClean="0"/>
                        <a:t>its</a:t>
                      </a:r>
                      <a:endParaRPr lang="sv-SE" baseline="0" dirty="0" smtClean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Work</a:t>
                      </a:r>
                      <a:r>
                        <a:rPr lang="sv-SE" dirty="0" smtClean="0"/>
                        <a:t> in progress</a:t>
                      </a:r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Ongo</a:t>
                      </a:r>
                      <a:r>
                        <a:rPr lang="en-US" sz="1400" dirty="0" smtClean="0"/>
                        <a:t>: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/>
                        <a:t>Failed: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Ongo</a:t>
                      </a:r>
                      <a:r>
                        <a:rPr lang="en-US" sz="1400" dirty="0" smtClean="0"/>
                        <a:t>: Failed: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Ongo</a:t>
                      </a:r>
                      <a:r>
                        <a:rPr lang="en-US" sz="1400" dirty="0" smtClean="0"/>
                        <a:t>: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/>
                        <a:t>Failed: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Ongo</a:t>
                      </a:r>
                      <a:r>
                        <a:rPr lang="en-US" sz="1400" dirty="0" smtClean="0"/>
                        <a:t>:</a:t>
                      </a:r>
                      <a:endParaRPr lang="en-US" sz="14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/>
                        <a:t>Failed: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Ongo</a:t>
                      </a:r>
                      <a:r>
                        <a:rPr lang="en-US" sz="1400" dirty="0" smtClean="0"/>
                        <a:t>: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/>
                        <a:t>Failed: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Ongo</a:t>
                      </a:r>
                      <a:r>
                        <a:rPr lang="en-US" sz="1400" dirty="0" smtClean="0"/>
                        <a:t>: </a:t>
                      </a:r>
                      <a:endParaRPr lang="en-US" sz="14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en-US" sz="1400" dirty="0" smtClean="0"/>
                        <a:t>Failed: 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smtClean="0"/>
                        <a:t>Total </a:t>
                      </a:r>
                      <a:r>
                        <a:rPr lang="sv-SE" dirty="0" err="1" smtClean="0"/>
                        <a:t>Costs</a:t>
                      </a:r>
                      <a:endParaRPr lang="sv-SE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k/min</a:t>
                      </a:r>
                    </a:p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k/min</a:t>
                      </a:r>
                    </a:p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k/min</a:t>
                      </a:r>
                    </a:p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k/min</a:t>
                      </a:r>
                    </a:p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k/min</a:t>
                      </a:r>
                    </a:p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k/min</a:t>
                      </a:r>
                    </a:p>
                    <a:p>
                      <a:pPr algn="ctr"/>
                      <a:r>
                        <a:rPr lang="en-US" sz="1600" dirty="0" smtClean="0"/>
                        <a:t>k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smtClean="0"/>
                        <a:t>Total</a:t>
                      </a:r>
                      <a:r>
                        <a:rPr lang="sv-SE" baseline="0" dirty="0" smtClean="0"/>
                        <a:t> Revenue</a:t>
                      </a:r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+k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+k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+k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+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-k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</a:t>
                      </a:r>
                    </a:p>
                    <a:p>
                      <a:pPr algn="ctr"/>
                      <a:r>
                        <a:rPr lang="en-US" sz="1600" dirty="0" smtClean="0"/>
                        <a:t>(</a:t>
                      </a:r>
                      <a:r>
                        <a:rPr lang="en-US" sz="1600" dirty="0" smtClean="0">
                          <a:solidFill>
                            <a:srgbClr val="008000"/>
                          </a:solidFill>
                        </a:rPr>
                        <a:t>+k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4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1937370"/>
            <a:ext cx="8305800" cy="1470025"/>
          </a:xfrm>
        </p:spPr>
        <p:txBody>
          <a:bodyPr/>
          <a:lstStyle/>
          <a:p>
            <a:r>
              <a:rPr lang="en-GB" dirty="0" smtClean="0"/>
              <a:t>Corporate Dot Game</a:t>
            </a:r>
            <a:endParaRPr lang="en-GB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381000" y="2833778"/>
            <a:ext cx="8315960" cy="1562100"/>
          </a:xfrm>
        </p:spPr>
        <p:txBody>
          <a:bodyPr/>
          <a:lstStyle/>
          <a:p>
            <a:r>
              <a:rPr lang="sv-SE" dirty="0" smtClean="0"/>
              <a:t>Round 2</a:t>
            </a:r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0999" y="4555066"/>
            <a:ext cx="4428067" cy="474133"/>
          </a:xfrm>
        </p:spPr>
        <p:txBody>
          <a:bodyPr/>
          <a:lstStyle/>
          <a:p>
            <a:r>
              <a:rPr lang="sv-SE" dirty="0" smtClean="0"/>
              <a:t>Anders Holmberg &amp; Håkan </a:t>
            </a:r>
            <a:r>
              <a:rPr lang="sv-SE" dirty="0" err="1" smtClean="0"/>
              <a:t>Kleijn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2012</a:t>
            </a:r>
            <a:endParaRPr lang="sv-SE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Tel: </a:t>
            </a:r>
            <a:r>
              <a:rPr lang="sv-SE" dirty="0" smtClean="0"/>
              <a:t>0768-640 325</a:t>
            </a:r>
            <a:endParaRPr lang="sv-SE" dirty="0"/>
          </a:p>
          <a:p>
            <a:r>
              <a:rPr lang="sv-SE" dirty="0"/>
              <a:t>info@softhouse.se</a:t>
            </a:r>
          </a:p>
          <a:p>
            <a:r>
              <a:rPr lang="sv-SE" dirty="0" smtClean="0"/>
              <a:t>www.softhouse.se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49277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Corporate </a:t>
            </a:r>
            <a:r>
              <a:rPr lang="sv-SE" dirty="0" err="1" smtClean="0"/>
              <a:t>Dot</a:t>
            </a:r>
            <a:r>
              <a:rPr lang="sv-SE" dirty="0" smtClean="0"/>
              <a:t> Game: Round 2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>
                <a:solidFill>
                  <a:srgbClr val="008000"/>
                </a:solidFill>
              </a:rPr>
              <a:t>Try </a:t>
            </a:r>
            <a:r>
              <a:rPr lang="sv-SE" dirty="0" err="1" smtClean="0">
                <a:solidFill>
                  <a:srgbClr val="008000"/>
                </a:solidFill>
              </a:rPr>
              <a:t>to</a:t>
            </a:r>
            <a:r>
              <a:rPr lang="sv-SE" dirty="0" smtClean="0">
                <a:solidFill>
                  <a:srgbClr val="008000"/>
                </a:solidFill>
              </a:rPr>
              <a:t> </a:t>
            </a:r>
            <a:r>
              <a:rPr lang="sv-SE" dirty="0" err="1" smtClean="0">
                <a:solidFill>
                  <a:srgbClr val="008000"/>
                </a:solidFill>
              </a:rPr>
              <a:t>improve</a:t>
            </a:r>
            <a:r>
              <a:rPr lang="sv-SE" dirty="0" smtClean="0">
                <a:solidFill>
                  <a:srgbClr val="008000"/>
                </a:solidFill>
              </a:rPr>
              <a:t> the </a:t>
            </a:r>
            <a:r>
              <a:rPr lang="sv-SE" dirty="0" err="1" smtClean="0">
                <a:solidFill>
                  <a:srgbClr val="008000"/>
                </a:solidFill>
              </a:rPr>
              <a:t>revenue</a:t>
            </a:r>
            <a:r>
              <a:rPr lang="sv-SE" dirty="0" smtClean="0">
                <a:solidFill>
                  <a:srgbClr val="008000"/>
                </a:solidFill>
              </a:rPr>
              <a:t>!</a:t>
            </a:r>
          </a:p>
          <a:p>
            <a:pPr marL="0" indent="0">
              <a:buNone/>
            </a:pPr>
            <a:r>
              <a:rPr lang="sv-SE" dirty="0" err="1" smtClean="0">
                <a:solidFill>
                  <a:srgbClr val="FF0000"/>
                </a:solidFill>
              </a:rPr>
              <a:t>Costs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may</a:t>
            </a:r>
            <a:r>
              <a:rPr lang="sv-SE" dirty="0" smtClean="0">
                <a:solidFill>
                  <a:srgbClr val="FF0000"/>
                </a:solidFill>
              </a:rPr>
              <a:t> not </a:t>
            </a:r>
            <a:r>
              <a:rPr lang="sv-SE" dirty="0" err="1" smtClean="0">
                <a:solidFill>
                  <a:srgbClr val="FF0000"/>
                </a:solidFill>
              </a:rPr>
              <a:t>exceed</a:t>
            </a:r>
            <a:r>
              <a:rPr lang="sv-SE" dirty="0" smtClean="0">
                <a:solidFill>
                  <a:srgbClr val="FF0000"/>
                </a:solidFill>
              </a:rPr>
              <a:t> 10 000kr/min</a:t>
            </a:r>
          </a:p>
          <a:p>
            <a:pPr marL="0" indent="0">
              <a:buNone/>
            </a:pPr>
            <a:endParaRPr lang="sv-SE" dirty="0" smtClean="0"/>
          </a:p>
          <a:p>
            <a:r>
              <a:rPr lang="sv-SE" dirty="0" err="1" smtClean="0"/>
              <a:t>Remove</a:t>
            </a:r>
            <a:r>
              <a:rPr lang="sv-SE" dirty="0" smtClean="0"/>
              <a:t> </a:t>
            </a:r>
            <a:r>
              <a:rPr lang="sv-SE" dirty="0" err="1" smtClean="0"/>
              <a:t>waste</a:t>
            </a:r>
            <a:endParaRPr lang="sv-SE" dirty="0" smtClean="0"/>
          </a:p>
          <a:p>
            <a:r>
              <a:rPr lang="sv-SE" dirty="0" err="1" smtClean="0"/>
              <a:t>Help</a:t>
            </a:r>
            <a:r>
              <a:rPr lang="sv-SE" dirty="0" smtClean="0"/>
              <a:t> </a:t>
            </a:r>
            <a:r>
              <a:rPr lang="sv-SE" dirty="0" err="1" smtClean="0"/>
              <a:t>bottlenecks</a:t>
            </a:r>
            <a:endParaRPr lang="sv-SE" dirty="0" smtClean="0"/>
          </a:p>
          <a:p>
            <a:r>
              <a:rPr lang="sv-SE" dirty="0" smtClean="0"/>
              <a:t>Limit </a:t>
            </a:r>
            <a:r>
              <a:rPr lang="sv-SE" dirty="0" err="1" smtClean="0"/>
              <a:t>work</a:t>
            </a:r>
            <a:r>
              <a:rPr lang="sv-SE" dirty="0" smtClean="0"/>
              <a:t> in progress</a:t>
            </a:r>
          </a:p>
          <a:p>
            <a:r>
              <a:rPr lang="sv-SE" dirty="0" smtClean="0"/>
              <a:t>Change </a:t>
            </a:r>
            <a:r>
              <a:rPr lang="sv-SE" dirty="0" err="1" smtClean="0"/>
              <a:t>staff</a:t>
            </a:r>
            <a:r>
              <a:rPr lang="sv-SE" dirty="0" smtClean="0"/>
              <a:t> </a:t>
            </a:r>
            <a:r>
              <a:rPr lang="sv-SE" dirty="0" err="1" smtClean="0"/>
              <a:t>allocation</a:t>
            </a:r>
            <a:endParaRPr lang="sv-SE" dirty="0" smtClean="0"/>
          </a:p>
          <a:p>
            <a:r>
              <a:rPr lang="sv-SE" dirty="0" smtClean="0"/>
              <a:t>Test </a:t>
            </a:r>
            <a:r>
              <a:rPr lang="sv-SE" dirty="0" err="1" smtClean="0"/>
              <a:t>everywhere</a:t>
            </a:r>
            <a:endParaRPr lang="sv-SE" dirty="0"/>
          </a:p>
          <a:p>
            <a:r>
              <a:rPr lang="sv-SE" dirty="0" err="1" smtClean="0"/>
              <a:t>Have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person </a:t>
            </a:r>
            <a:r>
              <a:rPr lang="sv-SE" dirty="0" err="1" smtClean="0"/>
              <a:t>stand</a:t>
            </a:r>
            <a:r>
              <a:rPr lang="sv-SE" dirty="0" smtClean="0"/>
              <a:t> by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help</a:t>
            </a:r>
            <a:r>
              <a:rPr lang="sv-SE" dirty="0" smtClean="0"/>
              <a:t> </a:t>
            </a:r>
            <a:r>
              <a:rPr lang="sv-SE" dirty="0" err="1" smtClean="0"/>
              <a:t>where</a:t>
            </a:r>
            <a:r>
              <a:rPr lang="sv-SE" dirty="0" smtClean="0"/>
              <a:t> </a:t>
            </a:r>
            <a:r>
              <a:rPr lang="sv-SE" dirty="0" err="1" smtClean="0"/>
              <a:t>needed</a:t>
            </a:r>
            <a:r>
              <a:rPr lang="sv-SE" dirty="0" smtClean="0"/>
              <a:t>.</a:t>
            </a:r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76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Scenario Round 2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Customer</a:t>
            </a:r>
            <a:r>
              <a:rPr lang="sv-SE" dirty="0" smtClean="0"/>
              <a:t> </a:t>
            </a:r>
            <a:r>
              <a:rPr lang="sv-SE" dirty="0" err="1" smtClean="0"/>
              <a:t>needs</a:t>
            </a:r>
            <a:r>
              <a:rPr lang="sv-SE" dirty="0" smtClean="0"/>
              <a:t> green </a:t>
            </a:r>
            <a:r>
              <a:rPr lang="sv-SE" dirty="0" err="1" smtClean="0"/>
              <a:t>dotted</a:t>
            </a:r>
            <a:r>
              <a:rPr lang="sv-SE" dirty="0" smtClean="0"/>
              <a:t> post-</a:t>
            </a:r>
            <a:r>
              <a:rPr lang="sv-SE" dirty="0" err="1" smtClean="0"/>
              <a:t>its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err="1" smtClean="0"/>
              <a:t>After</a:t>
            </a:r>
            <a:r>
              <a:rPr lang="sv-SE" dirty="0" smtClean="0"/>
              <a:t> 2 </a:t>
            </a:r>
            <a:r>
              <a:rPr lang="sv-SE" dirty="0" err="1" smtClean="0"/>
              <a:t>minute</a:t>
            </a:r>
            <a:r>
              <a:rPr lang="sv-SE" dirty="0" smtClean="0"/>
              <a:t> the </a:t>
            </a:r>
            <a:r>
              <a:rPr lang="sv-SE" dirty="0" err="1" smtClean="0"/>
              <a:t>customer</a:t>
            </a:r>
            <a:r>
              <a:rPr lang="sv-SE" dirty="0" smtClean="0"/>
              <a:t> </a:t>
            </a:r>
            <a:r>
              <a:rPr lang="sv-SE" dirty="0" err="1" smtClean="0"/>
              <a:t>thinks</a:t>
            </a:r>
            <a:r>
              <a:rPr lang="sv-SE" dirty="0" smtClean="0"/>
              <a:t> </a:t>
            </a:r>
            <a:r>
              <a:rPr lang="sv-SE" dirty="0" err="1" smtClean="0"/>
              <a:t>she</a:t>
            </a:r>
            <a:r>
              <a:rPr lang="sv-SE" dirty="0" smtClean="0"/>
              <a:t> </a:t>
            </a:r>
            <a:r>
              <a:rPr lang="sv-SE" dirty="0" err="1" smtClean="0"/>
              <a:t>prefers</a:t>
            </a:r>
            <a:r>
              <a:rPr lang="sv-SE" dirty="0" smtClean="0"/>
              <a:t> </a:t>
            </a:r>
            <a:r>
              <a:rPr lang="sv-SE" dirty="0" err="1" smtClean="0"/>
              <a:t>yellow</a:t>
            </a:r>
            <a:r>
              <a:rPr lang="sv-SE" dirty="0" smtClean="0"/>
              <a:t> post-</a:t>
            </a:r>
            <a:r>
              <a:rPr lang="sv-SE" dirty="0" err="1" smtClean="0"/>
              <a:t>its</a:t>
            </a:r>
            <a:r>
              <a:rPr lang="sv-SE" dirty="0" smtClean="0"/>
              <a:t>. </a:t>
            </a:r>
            <a:r>
              <a:rPr lang="sv-SE" dirty="0" err="1" smtClean="0">
                <a:solidFill>
                  <a:srgbClr val="0000FF"/>
                </a:solidFill>
              </a:rPr>
              <a:t>Pays</a:t>
            </a:r>
            <a:r>
              <a:rPr lang="sv-SE" dirty="0" smtClean="0">
                <a:solidFill>
                  <a:srgbClr val="0000FF"/>
                </a:solidFill>
              </a:rPr>
              <a:t> double for </a:t>
            </a:r>
            <a:r>
              <a:rPr lang="sv-SE" dirty="0" err="1" smtClean="0">
                <a:solidFill>
                  <a:srgbClr val="0000FF"/>
                </a:solidFill>
              </a:rPr>
              <a:t>each</a:t>
            </a:r>
            <a:r>
              <a:rPr lang="sv-SE" dirty="0" smtClean="0">
                <a:solidFill>
                  <a:srgbClr val="0000FF"/>
                </a:solidFill>
              </a:rPr>
              <a:t> </a:t>
            </a:r>
            <a:r>
              <a:rPr lang="sv-SE" dirty="0" err="1" smtClean="0">
                <a:solidFill>
                  <a:srgbClr val="0000FF"/>
                </a:solidFill>
              </a:rPr>
              <a:t>yellow</a:t>
            </a:r>
            <a:r>
              <a:rPr lang="sv-SE" dirty="0">
                <a:solidFill>
                  <a:srgbClr val="0000FF"/>
                </a:solidFill>
              </a:rPr>
              <a:t> </a:t>
            </a:r>
            <a:r>
              <a:rPr lang="sv-SE" dirty="0" smtClean="0">
                <a:solidFill>
                  <a:srgbClr val="0000FF"/>
                </a:solidFill>
              </a:rPr>
              <a:t>post-it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batch</a:t>
            </a:r>
            <a:r>
              <a:rPr lang="sv-SE" dirty="0" smtClean="0"/>
              <a:t> </a:t>
            </a:r>
            <a:r>
              <a:rPr lang="sv-SE" dirty="0" err="1" smtClean="0"/>
              <a:t>reach</a:t>
            </a:r>
            <a:r>
              <a:rPr lang="sv-SE" dirty="0" smtClean="0"/>
              <a:t> </a:t>
            </a:r>
            <a:r>
              <a:rPr lang="sv-SE" dirty="0" err="1" smtClean="0"/>
              <a:t>Acceptance</a:t>
            </a:r>
            <a:r>
              <a:rPr lang="sv-SE" dirty="0" smtClean="0"/>
              <a:t> the </a:t>
            </a:r>
            <a:r>
              <a:rPr lang="sv-SE" dirty="0" err="1"/>
              <a:t>c</a:t>
            </a:r>
            <a:r>
              <a:rPr lang="sv-SE" dirty="0" err="1" smtClean="0"/>
              <a:t>ustomer</a:t>
            </a:r>
            <a:r>
              <a:rPr lang="sv-SE" dirty="0" smtClean="0"/>
              <a:t> </a:t>
            </a:r>
            <a:r>
              <a:rPr lang="sv-SE" dirty="0" err="1" smtClean="0"/>
              <a:t>realises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0000FF"/>
                </a:solidFill>
              </a:rPr>
              <a:t>green and </a:t>
            </a:r>
            <a:r>
              <a:rPr lang="sv-SE" dirty="0" err="1" smtClean="0">
                <a:solidFill>
                  <a:srgbClr val="0000FF"/>
                </a:solidFill>
              </a:rPr>
              <a:t>blue</a:t>
            </a:r>
            <a:r>
              <a:rPr lang="sv-SE" dirty="0" smtClean="0">
                <a:solidFill>
                  <a:srgbClr val="0000FF"/>
                </a:solidFill>
              </a:rPr>
              <a:t> </a:t>
            </a:r>
            <a:r>
              <a:rPr lang="sv-SE" dirty="0" err="1" smtClean="0">
                <a:solidFill>
                  <a:srgbClr val="0000FF"/>
                </a:solidFill>
              </a:rPr>
              <a:t>dots</a:t>
            </a:r>
            <a:r>
              <a:rPr lang="sv-SE" dirty="0" smtClean="0">
                <a:solidFill>
                  <a:srgbClr val="0000FF"/>
                </a:solidFill>
              </a:rPr>
              <a:t> </a:t>
            </a:r>
            <a:r>
              <a:rPr lang="sv-SE" dirty="0" err="1" smtClean="0">
                <a:solidFill>
                  <a:srgbClr val="0000FF"/>
                </a:solidFill>
              </a:rPr>
              <a:t>should</a:t>
            </a:r>
            <a:r>
              <a:rPr lang="sv-SE" dirty="0" smtClean="0">
                <a:solidFill>
                  <a:srgbClr val="0000FF"/>
                </a:solidFill>
              </a:rPr>
              <a:t> switch </a:t>
            </a:r>
            <a:r>
              <a:rPr lang="sv-SE" dirty="0" err="1" smtClean="0">
                <a:solidFill>
                  <a:srgbClr val="0000FF"/>
                </a:solidFill>
              </a:rPr>
              <a:t>place</a:t>
            </a:r>
            <a:r>
              <a:rPr lang="sv-SE" dirty="0" smtClean="0">
                <a:solidFill>
                  <a:srgbClr val="0000FF"/>
                </a:solidFill>
              </a:rPr>
              <a:t>.</a:t>
            </a:r>
            <a:r>
              <a:rPr lang="sv-SE" dirty="0" smtClean="0"/>
              <a:t> </a:t>
            </a:r>
            <a:r>
              <a:rPr lang="sv-SE" dirty="0" err="1" smtClean="0"/>
              <a:t>Pays</a:t>
            </a:r>
            <a:r>
              <a:rPr lang="sv-SE" dirty="0" smtClean="0"/>
              <a:t> </a:t>
            </a:r>
            <a:r>
              <a:rPr lang="sv-SE" dirty="0" err="1" smtClean="0"/>
              <a:t>nothing</a:t>
            </a:r>
            <a:r>
              <a:rPr lang="sv-SE" dirty="0" smtClean="0"/>
              <a:t> for </a:t>
            </a:r>
            <a:r>
              <a:rPr lang="sv-SE" dirty="0" err="1" smtClean="0"/>
              <a:t>incorrect</a:t>
            </a:r>
            <a:r>
              <a:rPr lang="sv-SE" dirty="0" smtClean="0"/>
              <a:t> post-</a:t>
            </a:r>
            <a:r>
              <a:rPr lang="sv-SE" dirty="0" err="1" smtClean="0"/>
              <a:t>its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850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Recommended</a:t>
            </a:r>
            <a:r>
              <a:rPr lang="sv-SE" dirty="0" smtClean="0"/>
              <a:t> </a:t>
            </a:r>
            <a:r>
              <a:rPr lang="sv-SE" dirty="0" err="1" smtClean="0"/>
              <a:t>strategy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Remove</a:t>
            </a:r>
            <a:r>
              <a:rPr lang="sv-SE" dirty="0" smtClean="0"/>
              <a:t> </a:t>
            </a:r>
            <a:r>
              <a:rPr lang="sv-SE" dirty="0" err="1" smtClean="0"/>
              <a:t>one</a:t>
            </a:r>
            <a:r>
              <a:rPr lang="sv-SE" dirty="0" smtClean="0"/>
              <a:t> PM</a:t>
            </a:r>
          </a:p>
          <a:p>
            <a:r>
              <a:rPr lang="sv-SE" dirty="0" err="1" smtClean="0"/>
              <a:t>Move</a:t>
            </a:r>
            <a:r>
              <a:rPr lang="sv-SE" dirty="0" smtClean="0"/>
              <a:t> the </a:t>
            </a:r>
            <a:r>
              <a:rPr lang="sv-SE" dirty="0" err="1" smtClean="0"/>
              <a:t>other</a:t>
            </a:r>
            <a:r>
              <a:rPr lang="sv-SE" dirty="0" smtClean="0"/>
              <a:t> PM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factory</a:t>
            </a:r>
            <a:endParaRPr lang="sv-SE" dirty="0" smtClean="0"/>
          </a:p>
          <a:p>
            <a:r>
              <a:rPr lang="sv-SE" dirty="0" smtClean="0"/>
              <a:t>Test </a:t>
            </a:r>
            <a:r>
              <a:rPr lang="sv-SE" dirty="0" err="1" smtClean="0"/>
              <a:t>everywhere</a:t>
            </a:r>
            <a:r>
              <a:rPr lang="sv-SE" dirty="0"/>
              <a:t> </a:t>
            </a:r>
            <a:r>
              <a:rPr lang="sv-SE" dirty="0" smtClean="0"/>
              <a:t>-&gt; </a:t>
            </a:r>
            <a:r>
              <a:rPr lang="sv-SE" dirty="0" err="1" smtClean="0"/>
              <a:t>remove</a:t>
            </a:r>
            <a:r>
              <a:rPr lang="sv-SE" dirty="0" smtClean="0"/>
              <a:t> test</a:t>
            </a:r>
          </a:p>
          <a:p>
            <a:r>
              <a:rPr lang="sv-SE" dirty="0" err="1" smtClean="0"/>
              <a:t>Inhouse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endParaRPr lang="sv-SE" dirty="0" smtClean="0"/>
          </a:p>
          <a:p>
            <a:r>
              <a:rPr lang="sv-SE" dirty="0" smtClean="0"/>
              <a:t>No </a:t>
            </a:r>
            <a:r>
              <a:rPr lang="sv-SE" dirty="0" err="1" smtClean="0"/>
              <a:t>handovers</a:t>
            </a:r>
            <a:r>
              <a:rPr lang="sv-SE" dirty="0"/>
              <a:t> </a:t>
            </a:r>
            <a:r>
              <a:rPr lang="sv-SE" dirty="0" smtClean="0"/>
              <a:t>-&gt; </a:t>
            </a:r>
            <a:r>
              <a:rPr lang="sv-SE" dirty="0" err="1" smtClean="0"/>
              <a:t>remove</a:t>
            </a:r>
            <a:r>
              <a:rPr lang="sv-SE" dirty="0" smtClean="0"/>
              <a:t> PL</a:t>
            </a:r>
          </a:p>
          <a:p>
            <a:r>
              <a:rPr lang="sv-SE" dirty="0" err="1" smtClean="0"/>
              <a:t>One</a:t>
            </a:r>
            <a:r>
              <a:rPr lang="sv-SE" dirty="0" smtClean="0"/>
              <a:t> </a:t>
            </a:r>
            <a:r>
              <a:rPr lang="sv-SE" dirty="0" err="1" smtClean="0"/>
              <a:t>piece</a:t>
            </a:r>
            <a:r>
              <a:rPr lang="sv-SE" dirty="0" smtClean="0"/>
              <a:t> </a:t>
            </a:r>
            <a:r>
              <a:rPr lang="sv-SE" dirty="0" err="1" smtClean="0"/>
              <a:t>flow</a:t>
            </a:r>
            <a:r>
              <a:rPr lang="sv-SE" dirty="0" smtClean="0"/>
              <a:t> -&gt; </a:t>
            </a:r>
            <a:r>
              <a:rPr lang="sv-SE" dirty="0" err="1" smtClean="0"/>
              <a:t>lower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</a:t>
            </a:r>
            <a:r>
              <a:rPr lang="sv-SE" dirty="0" err="1" smtClean="0"/>
              <a:t>vuleranability</a:t>
            </a:r>
            <a:endParaRPr lang="sv-SE" dirty="0" smtClean="0"/>
          </a:p>
          <a:p>
            <a:r>
              <a:rPr lang="sv-SE" dirty="0" err="1" smtClean="0"/>
              <a:t>Pull</a:t>
            </a:r>
            <a:r>
              <a:rPr lang="sv-SE" dirty="0" smtClean="0"/>
              <a:t> system -&gt; never </a:t>
            </a:r>
            <a:r>
              <a:rPr lang="sv-SE" dirty="0" err="1" smtClean="0"/>
              <a:t>overloaded</a:t>
            </a:r>
            <a:r>
              <a:rPr lang="sv-SE" dirty="0" smtClean="0"/>
              <a:t> system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258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Retrospect</a:t>
            </a:r>
            <a:r>
              <a:rPr lang="sv-SE" dirty="0" smtClean="0"/>
              <a:t> </a:t>
            </a:r>
            <a:r>
              <a:rPr lang="sv-SE" dirty="0" err="1" smtClean="0"/>
              <a:t>Dot</a:t>
            </a:r>
            <a:r>
              <a:rPr lang="sv-SE" dirty="0" smtClean="0"/>
              <a:t>-Game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Cycle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</a:t>
            </a:r>
            <a:r>
              <a:rPr lang="sv-SE" dirty="0" err="1" smtClean="0"/>
              <a:t>increased</a:t>
            </a:r>
            <a:r>
              <a:rPr lang="sv-SE" dirty="0" smtClean="0"/>
              <a:t> </a:t>
            </a:r>
            <a:r>
              <a:rPr lang="sv-SE" dirty="0" err="1" smtClean="0"/>
              <a:t>after</a:t>
            </a:r>
            <a:r>
              <a:rPr lang="sv-SE" dirty="0" smtClean="0"/>
              <a:t> 2 mins </a:t>
            </a:r>
            <a:r>
              <a:rPr lang="sv-SE" dirty="0" err="1" smtClean="0"/>
              <a:t>work</a:t>
            </a:r>
            <a:r>
              <a:rPr lang="sv-SE" dirty="0" smtClean="0"/>
              <a:t> in round 1.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A </a:t>
            </a:r>
            <a:r>
              <a:rPr lang="sv-SE" dirty="0" err="1" smtClean="0"/>
              <a:t>lot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trashed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new </a:t>
            </a:r>
            <a:r>
              <a:rPr lang="sv-SE" dirty="0" err="1" smtClean="0"/>
              <a:t>requirements</a:t>
            </a:r>
            <a:r>
              <a:rPr lang="sv-SE" dirty="0" smtClean="0"/>
              <a:t> </a:t>
            </a:r>
            <a:r>
              <a:rPr lang="sv-SE" dirty="0" err="1" smtClean="0"/>
              <a:t>appeard</a:t>
            </a:r>
            <a:r>
              <a:rPr lang="sv-SE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Throughput</a:t>
            </a:r>
            <a:r>
              <a:rPr lang="sv-SE" dirty="0" smtClean="0"/>
              <a:t>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increased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work</a:t>
            </a:r>
            <a:r>
              <a:rPr lang="sv-SE" dirty="0" smtClean="0"/>
              <a:t> in </a:t>
            </a:r>
            <a:r>
              <a:rPr lang="sv-SE" dirty="0" err="1" smtClean="0"/>
              <a:t>progess</a:t>
            </a:r>
            <a:r>
              <a:rPr lang="sv-SE" dirty="0" smtClean="0"/>
              <a:t> </a:t>
            </a:r>
            <a:r>
              <a:rPr lang="sv-SE" dirty="0" err="1" smtClean="0"/>
              <a:t>was</a:t>
            </a:r>
            <a:r>
              <a:rPr lang="sv-SE" dirty="0" smtClean="0"/>
              <a:t> </a:t>
            </a:r>
            <a:r>
              <a:rPr lang="sv-SE" dirty="0" err="1" smtClean="0"/>
              <a:t>limited</a:t>
            </a:r>
            <a:r>
              <a:rPr lang="sv-SE" dirty="0" smtClean="0"/>
              <a:t>.</a:t>
            </a: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 err="1" smtClean="0"/>
              <a:t>Earnings</a:t>
            </a:r>
            <a:r>
              <a:rPr lang="sv-SE" dirty="0" smtClean="0"/>
              <a:t> </a:t>
            </a:r>
            <a:r>
              <a:rPr lang="sv-SE" dirty="0" err="1" smtClean="0"/>
              <a:t>raised</a:t>
            </a:r>
            <a:r>
              <a:rPr lang="sv-SE" dirty="0" smtClean="0"/>
              <a:t> &gt;300%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reorganized</a:t>
            </a: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0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Little’s law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217438" y="3596823"/>
            <a:ext cx="5263377" cy="1080120"/>
            <a:chOff x="1577478" y="2944108"/>
            <a:chExt cx="5263377" cy="1080120"/>
          </a:xfrm>
        </p:grpSpPr>
        <p:sp>
          <p:nvSpPr>
            <p:cNvPr id="4" name="TextBox 3"/>
            <p:cNvSpPr txBox="1"/>
            <p:nvPr/>
          </p:nvSpPr>
          <p:spPr>
            <a:xfrm>
              <a:off x="1577478" y="3214492"/>
              <a:ext cx="21723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Cycle time =</a:t>
              </a:r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902294" y="2944108"/>
              <a:ext cx="29385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Work-in-progress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51742" y="3501008"/>
              <a:ext cx="20265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Throughput</a:t>
              </a:r>
              <a:endParaRPr lang="en-US" sz="2800" dirty="0"/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4010783" y="3458617"/>
              <a:ext cx="2296196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Group 19"/>
          <p:cNvGrpSpPr/>
          <p:nvPr/>
        </p:nvGrpSpPr>
        <p:grpSpPr>
          <a:xfrm>
            <a:off x="4915832" y="2064439"/>
            <a:ext cx="2503499" cy="1704384"/>
            <a:chOff x="4915832" y="1752600"/>
            <a:chExt cx="2503499" cy="1704384"/>
          </a:xfrm>
        </p:grpSpPr>
        <p:sp>
          <p:nvSpPr>
            <p:cNvPr id="10" name="TextBox 9"/>
            <p:cNvSpPr txBox="1"/>
            <p:nvPr/>
          </p:nvSpPr>
          <p:spPr>
            <a:xfrm>
              <a:off x="5436096" y="1752600"/>
              <a:ext cx="198323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Attack with: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 smtClean="0"/>
                <a:t> WIP Limits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 smtClean="0"/>
                <a:t> Smaller batches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 smtClean="0"/>
                <a:t> Pull</a:t>
              </a:r>
              <a:endParaRPr lang="en-US" sz="1800" dirty="0"/>
            </a:p>
          </p:txBody>
        </p:sp>
        <p:sp>
          <p:nvSpPr>
            <p:cNvPr id="12" name="Right Arrow 11"/>
            <p:cNvSpPr/>
            <p:nvPr/>
          </p:nvSpPr>
          <p:spPr bwMode="auto">
            <a:xfrm rot="7297556">
              <a:off x="4627800" y="2736904"/>
              <a:ext cx="1008112" cy="43204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9" name="Group 20"/>
          <p:cNvGrpSpPr/>
          <p:nvPr/>
        </p:nvGrpSpPr>
        <p:grpSpPr>
          <a:xfrm>
            <a:off x="4976245" y="4711946"/>
            <a:ext cx="3010295" cy="1597374"/>
            <a:chOff x="4976245" y="4400107"/>
            <a:chExt cx="3010295" cy="1597374"/>
          </a:xfrm>
        </p:grpSpPr>
        <p:sp>
          <p:nvSpPr>
            <p:cNvPr id="11" name="TextBox 10"/>
            <p:cNvSpPr txBox="1"/>
            <p:nvPr/>
          </p:nvSpPr>
          <p:spPr>
            <a:xfrm>
              <a:off x="5580112" y="4797152"/>
              <a:ext cx="240642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Attack with: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 smtClean="0"/>
                <a:t> Expand bottleneck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 smtClean="0"/>
                <a:t> Remove waste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800" dirty="0" smtClean="0"/>
                <a:t> Reduce multitasking</a:t>
              </a:r>
              <a:endParaRPr lang="en-US" sz="1800" dirty="0"/>
            </a:p>
          </p:txBody>
        </p:sp>
        <p:sp>
          <p:nvSpPr>
            <p:cNvPr id="13" name="Right Arrow 12"/>
            <p:cNvSpPr/>
            <p:nvPr/>
          </p:nvSpPr>
          <p:spPr bwMode="auto">
            <a:xfrm rot="14172761">
              <a:off x="4688213" y="4688139"/>
              <a:ext cx="1008112" cy="432048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14" name="Group 18"/>
          <p:cNvGrpSpPr/>
          <p:nvPr/>
        </p:nvGrpSpPr>
        <p:grpSpPr>
          <a:xfrm>
            <a:off x="97608" y="3658378"/>
            <a:ext cx="8506405" cy="864677"/>
            <a:chOff x="97608" y="3346539"/>
            <a:chExt cx="8506405" cy="864677"/>
          </a:xfrm>
        </p:grpSpPr>
        <p:sp>
          <p:nvSpPr>
            <p:cNvPr id="15" name="TextBox 14"/>
            <p:cNvSpPr txBox="1"/>
            <p:nvPr/>
          </p:nvSpPr>
          <p:spPr>
            <a:xfrm>
              <a:off x="6581817" y="3346539"/>
              <a:ext cx="1319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(100 pieces)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81817" y="3841884"/>
              <a:ext cx="20221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(20 pieces / month)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7608" y="3590993"/>
              <a:ext cx="1172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(5 month)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0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9" descr="Softhouse Logotyp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26"/>
          <a:stretch>
            <a:fillRect/>
          </a:stretch>
        </p:blipFill>
        <p:spPr bwMode="auto">
          <a:xfrm>
            <a:off x="1212850" y="1876446"/>
            <a:ext cx="66960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61202" y="785813"/>
            <a:ext cx="7944915" cy="8397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noProof="0" dirty="0" smtClean="0"/>
              <a:t>Methods and Tools to gain flow</a:t>
            </a:r>
          </a:p>
        </p:txBody>
      </p:sp>
      <p:sp>
        <p:nvSpPr>
          <p:cNvPr id="522251" name="AutoShape 11"/>
          <p:cNvSpPr>
            <a:spLocks noChangeArrowheads="1"/>
          </p:cNvSpPr>
          <p:nvPr/>
        </p:nvSpPr>
        <p:spPr bwMode="auto">
          <a:xfrm>
            <a:off x="5891213" y="3316309"/>
            <a:ext cx="2352675" cy="7096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  <a:latin typeface="+mn-lt"/>
              </a:rPr>
              <a:t>Manage the Flow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2252" name="AutoShape 12" descr="Value and Waste"/>
          <p:cNvSpPr>
            <a:spLocks noChangeArrowheads="1"/>
          </p:cNvSpPr>
          <p:nvPr/>
        </p:nvSpPr>
        <p:spPr bwMode="auto">
          <a:xfrm>
            <a:off x="3384550" y="2092346"/>
            <a:ext cx="2352675" cy="7096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  <a:latin typeface="+mn-lt"/>
              </a:rPr>
              <a:t>Value and Waste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2253" name="AutoShape 13"/>
          <p:cNvSpPr>
            <a:spLocks noChangeArrowheads="1"/>
          </p:cNvSpPr>
          <p:nvPr/>
        </p:nvSpPr>
        <p:spPr bwMode="auto">
          <a:xfrm>
            <a:off x="1714500" y="5054621"/>
            <a:ext cx="2352675" cy="7096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  <a:latin typeface="+mn-lt"/>
              </a:rPr>
              <a:t>Optimize the whole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2254" name="AutoShape 14"/>
          <p:cNvSpPr>
            <a:spLocks noChangeArrowheads="1"/>
          </p:cNvSpPr>
          <p:nvPr/>
        </p:nvSpPr>
        <p:spPr bwMode="auto">
          <a:xfrm>
            <a:off x="5084763" y="5054621"/>
            <a:ext cx="2352675" cy="7096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sv-SE" dirty="0" smtClean="0">
                <a:solidFill>
                  <a:schemeClr val="bg1"/>
                </a:solidFill>
                <a:latin typeface="+mn-lt"/>
              </a:rPr>
              <a:t>People and Leadership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22255" name="AutoShape 15"/>
          <p:cNvSpPr>
            <a:spLocks noChangeArrowheads="1"/>
          </p:cNvSpPr>
          <p:nvPr/>
        </p:nvSpPr>
        <p:spPr bwMode="auto">
          <a:xfrm>
            <a:off x="900113" y="3327421"/>
            <a:ext cx="2352675" cy="70961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Continuous</a:t>
            </a:r>
            <a:r>
              <a:rPr lang="sv-SE" dirty="0" smtClean="0">
                <a:solidFill>
                  <a:schemeClr val="bg1"/>
                </a:solidFill>
                <a:latin typeface="+mn-lt"/>
              </a:rPr>
              <a:t> Improvement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9438" y="119410"/>
            <a:ext cx="8077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7667625" y="6453188"/>
            <a:ext cx="1114425" cy="4048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>
              <a:spcBef>
                <a:spcPct val="0"/>
              </a:spcBef>
              <a:defRPr/>
            </a:pPr>
            <a:fld id="{417ED137-87D3-4072-96AD-DDB8D4BEAF90}" type="slidenum">
              <a:rPr lang="en-GB" sz="1400" b="1">
                <a:solidFill>
                  <a:srgbClr val="00314F"/>
                </a:solidFill>
                <a:latin typeface="+mj-lt"/>
                <a:ea typeface="+mn-ea"/>
                <a:cs typeface="+mn-cs"/>
              </a:rPr>
              <a:pPr algn="r">
                <a:spcBef>
                  <a:spcPct val="0"/>
                </a:spcBef>
                <a:defRPr/>
              </a:pPr>
              <a:t>17</a:t>
            </a:fld>
            <a:endParaRPr lang="en-GB" sz="1400" b="1" dirty="0">
              <a:solidFill>
                <a:srgbClr val="00314F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5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81000" y="1937370"/>
            <a:ext cx="8305800" cy="1470025"/>
          </a:xfrm>
        </p:spPr>
        <p:txBody>
          <a:bodyPr/>
          <a:lstStyle/>
          <a:p>
            <a:r>
              <a:rPr lang="en-GB" dirty="0" smtClean="0"/>
              <a:t>Thank you very much!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80999" y="4555066"/>
            <a:ext cx="8137968" cy="895614"/>
          </a:xfrm>
        </p:spPr>
        <p:txBody>
          <a:bodyPr/>
          <a:lstStyle/>
          <a:p>
            <a:r>
              <a:rPr lang="sv-SE" dirty="0" smtClean="0"/>
              <a:t>Anders Holmberg &amp; Håkan </a:t>
            </a:r>
            <a:r>
              <a:rPr lang="sv-SE" dirty="0" err="1" smtClean="0"/>
              <a:t>Kleijn</a:t>
            </a:r>
            <a:r>
              <a:rPr lang="sv-SE" dirty="0" smtClean="0"/>
              <a:t>			anders.holmberg@softhouse.se</a:t>
            </a:r>
          </a:p>
          <a:p>
            <a:r>
              <a:rPr lang="sv-SE" dirty="0"/>
              <a:t>	</a:t>
            </a:r>
            <a:r>
              <a:rPr lang="sv-SE" dirty="0" smtClean="0"/>
              <a:t>									</a:t>
            </a:r>
            <a:r>
              <a:rPr lang="sv-SE" dirty="0" err="1" smtClean="0"/>
              <a:t>hakan.kleijn@softhouse.se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 smtClean="0"/>
              <a:t>2012</a:t>
            </a:r>
            <a:endParaRPr lang="sv-SE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Tel: </a:t>
            </a:r>
            <a:r>
              <a:rPr lang="sv-SE" dirty="0" smtClean="0"/>
              <a:t>0768-640 325</a:t>
            </a:r>
            <a:endParaRPr lang="sv-SE" dirty="0"/>
          </a:p>
          <a:p>
            <a:r>
              <a:rPr lang="sv-SE" dirty="0"/>
              <a:t>info@softhouse.se</a:t>
            </a:r>
          </a:p>
          <a:p>
            <a:r>
              <a:rPr lang="sv-SE" dirty="0" smtClean="0"/>
              <a:t>www.softhouse.se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9200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Dot Game –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 smtClean="0"/>
              <a:t>PRODUCT MANAGEMENT</a:t>
            </a:r>
          </a:p>
          <a:p>
            <a:r>
              <a:rPr lang="en-US" i="1" dirty="0" smtClean="0"/>
              <a:t>Product Management Start work </a:t>
            </a:r>
            <a:r>
              <a:rPr lang="en-US" dirty="0" smtClean="0"/>
              <a:t>– Adds new work items</a:t>
            </a:r>
          </a:p>
          <a:p>
            <a:r>
              <a:rPr lang="en-US" i="1" dirty="0"/>
              <a:t>Product Management Acceptance </a:t>
            </a:r>
            <a:r>
              <a:rPr lang="en-US" dirty="0"/>
              <a:t>– Accepts deliveries</a:t>
            </a:r>
          </a:p>
          <a:p>
            <a:endParaRPr lang="en-US" i="1" dirty="0" smtClean="0"/>
          </a:p>
          <a:p>
            <a:pPr marL="0" indent="0" algn="ctr">
              <a:buNone/>
            </a:pPr>
            <a:r>
              <a:rPr lang="en-US" u="sng" dirty="0" smtClean="0"/>
              <a:t>PRODUCT DEVELOPMENT</a:t>
            </a:r>
          </a:p>
          <a:p>
            <a:r>
              <a:rPr lang="en-US" i="1" dirty="0" smtClean="0"/>
              <a:t>Business Analysts </a:t>
            </a:r>
            <a:r>
              <a:rPr lang="en-US" dirty="0" smtClean="0"/>
              <a:t>– Adds black dots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System </a:t>
            </a:r>
            <a:r>
              <a:rPr lang="en-US" i="1" dirty="0" err="1" smtClean="0">
                <a:solidFill>
                  <a:srgbClr val="FF0000"/>
                </a:solidFill>
              </a:rPr>
              <a:t>architecht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Adds red dots</a:t>
            </a:r>
          </a:p>
          <a:p>
            <a:r>
              <a:rPr lang="en-US" i="1" dirty="0" smtClean="0">
                <a:solidFill>
                  <a:srgbClr val="008000"/>
                </a:solidFill>
              </a:rPr>
              <a:t>Graphical De</a:t>
            </a:r>
            <a:r>
              <a:rPr lang="en-US" dirty="0" smtClean="0">
                <a:solidFill>
                  <a:srgbClr val="008000"/>
                </a:solidFill>
              </a:rPr>
              <a:t>sign – Adds green dots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Developer</a:t>
            </a:r>
            <a:r>
              <a:rPr lang="en-US" dirty="0" smtClean="0">
                <a:solidFill>
                  <a:srgbClr val="0000FF"/>
                </a:solidFill>
              </a:rPr>
              <a:t> – Adds blue dots</a:t>
            </a:r>
          </a:p>
          <a:p>
            <a:r>
              <a:rPr lang="en-US" i="1" dirty="0" smtClean="0"/>
              <a:t>Tester</a:t>
            </a:r>
            <a:r>
              <a:rPr lang="en-US" dirty="0" smtClean="0"/>
              <a:t> – Measure sizes and conformity of dots</a:t>
            </a:r>
          </a:p>
          <a:p>
            <a:r>
              <a:rPr lang="en-US" i="1" dirty="0" smtClean="0"/>
              <a:t>Project lea</a:t>
            </a:r>
            <a:r>
              <a:rPr lang="en-US" dirty="0" smtClean="0"/>
              <a:t>der – Helps handovers + delivers to PM</a:t>
            </a:r>
          </a:p>
        </p:txBody>
      </p:sp>
    </p:spTree>
    <p:extLst>
      <p:ext uri="{BB962C8B-B14F-4D97-AF65-F5344CB8AC3E}">
        <p14:creationId xmlns:p14="http://schemas.microsoft.com/office/powerpoint/2010/main" val="206477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Corporate </a:t>
            </a:r>
            <a:r>
              <a:rPr lang="sv-SE" dirty="0" err="1" smtClean="0"/>
              <a:t>Dot</a:t>
            </a:r>
            <a:r>
              <a:rPr lang="sv-SE" dirty="0" smtClean="0"/>
              <a:t> Game: Settings</a:t>
            </a:r>
            <a:endParaRPr lang="sv-SE" dirty="0"/>
          </a:p>
        </p:txBody>
      </p:sp>
      <p:pic>
        <p:nvPicPr>
          <p:cNvPr id="4" name="Content Placeholder 3" descr="bild 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42041" y="1772505"/>
            <a:ext cx="8211383" cy="2714359"/>
          </a:xfrm>
        </p:spPr>
      </p:pic>
    </p:spTree>
    <p:extLst>
      <p:ext uri="{BB962C8B-B14F-4D97-AF65-F5344CB8AC3E}">
        <p14:creationId xmlns:p14="http://schemas.microsoft.com/office/powerpoint/2010/main" val="131477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Corporate </a:t>
            </a:r>
            <a:r>
              <a:rPr lang="sv-SE" dirty="0" err="1"/>
              <a:t>Dot</a:t>
            </a:r>
            <a:r>
              <a:rPr lang="sv-SE" dirty="0"/>
              <a:t> Game: Settings</a:t>
            </a:r>
          </a:p>
        </p:txBody>
      </p:sp>
      <p:pic>
        <p:nvPicPr>
          <p:cNvPr id="4" name="Content Placeholder 3" descr="bild 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48874" y="1660854"/>
            <a:ext cx="8246456" cy="2889048"/>
          </a:xfrm>
        </p:spPr>
      </p:pic>
    </p:spTree>
    <p:extLst>
      <p:ext uri="{BB962C8B-B14F-4D97-AF65-F5344CB8AC3E}">
        <p14:creationId xmlns:p14="http://schemas.microsoft.com/office/powerpoint/2010/main" val="220070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Corporate </a:t>
            </a:r>
            <a:r>
              <a:rPr lang="sv-SE" dirty="0" err="1" smtClean="0"/>
              <a:t>Dot</a:t>
            </a:r>
            <a:r>
              <a:rPr lang="sv-SE" dirty="0" smtClean="0"/>
              <a:t> Game: 2 </a:t>
            </a:r>
            <a:r>
              <a:rPr lang="sv-SE" dirty="0" err="1" smtClean="0"/>
              <a:t>lines</a:t>
            </a:r>
            <a:endParaRPr lang="sv-SE" dirty="0"/>
          </a:p>
        </p:txBody>
      </p:sp>
      <p:pic>
        <p:nvPicPr>
          <p:cNvPr id="4" name="Content Placeholder 3" descr="bild 2.jpe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04695" y="1663957"/>
            <a:ext cx="8163662" cy="4742193"/>
          </a:xfrm>
        </p:spPr>
      </p:pic>
    </p:spTree>
    <p:extLst>
      <p:ext uri="{BB962C8B-B14F-4D97-AF65-F5344CB8AC3E}">
        <p14:creationId xmlns:p14="http://schemas.microsoft.com/office/powerpoint/2010/main" val="42665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Revenue and </a:t>
            </a:r>
            <a:r>
              <a:rPr lang="sv-SE" dirty="0" err="1" smtClean="0"/>
              <a:t>costs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u="sng" dirty="0" smtClean="0"/>
              <a:t>Revenue</a:t>
            </a:r>
          </a:p>
          <a:p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accepted</a:t>
            </a:r>
            <a:r>
              <a:rPr lang="sv-SE" dirty="0" smtClean="0"/>
              <a:t> green post-it gives 10 000kr</a:t>
            </a:r>
          </a:p>
          <a:p>
            <a:endParaRPr lang="sv-SE" u="sng" dirty="0" smtClean="0"/>
          </a:p>
          <a:p>
            <a:pPr marL="0" indent="0">
              <a:buNone/>
            </a:pPr>
            <a:r>
              <a:rPr lang="sv-SE" u="sng" dirty="0" err="1" smtClean="0"/>
              <a:t>Costs</a:t>
            </a:r>
            <a:endParaRPr lang="sv-SE" u="sng" dirty="0"/>
          </a:p>
          <a:p>
            <a:r>
              <a:rPr lang="sv-SE" dirty="0" smtClean="0"/>
              <a:t>Seat at </a:t>
            </a:r>
            <a:r>
              <a:rPr lang="sv-SE" dirty="0" err="1" smtClean="0"/>
              <a:t>inhouse</a:t>
            </a:r>
            <a:r>
              <a:rPr lang="sv-SE" dirty="0" smtClean="0"/>
              <a:t> table </a:t>
            </a:r>
            <a:r>
              <a:rPr lang="sv-SE" dirty="0" err="1" smtClean="0"/>
              <a:t>costs</a:t>
            </a:r>
            <a:r>
              <a:rPr lang="sv-SE" dirty="0" smtClean="0"/>
              <a:t> 1 000kr/min</a:t>
            </a:r>
            <a:endParaRPr lang="sv-SE" dirty="0"/>
          </a:p>
          <a:p>
            <a:r>
              <a:rPr lang="sv-SE" dirty="0" smtClean="0"/>
              <a:t>Seat at </a:t>
            </a:r>
            <a:r>
              <a:rPr lang="sv-SE" dirty="0" err="1" smtClean="0"/>
              <a:t>outsourced</a:t>
            </a:r>
            <a:r>
              <a:rPr lang="sv-SE" dirty="0" smtClean="0"/>
              <a:t> table </a:t>
            </a:r>
            <a:r>
              <a:rPr lang="sv-SE" dirty="0" err="1" smtClean="0"/>
              <a:t>costs</a:t>
            </a:r>
            <a:r>
              <a:rPr lang="sv-SE" dirty="0" smtClean="0"/>
              <a:t> 500kr/min</a:t>
            </a:r>
            <a:endParaRPr lang="sv-SE" dirty="0"/>
          </a:p>
          <a:p>
            <a:r>
              <a:rPr lang="sv-SE" dirty="0" smtClean="0"/>
              <a:t>Seat at PM </a:t>
            </a:r>
            <a:r>
              <a:rPr lang="sv-SE" dirty="0" err="1" smtClean="0"/>
              <a:t>costs</a:t>
            </a:r>
            <a:r>
              <a:rPr lang="sv-SE" dirty="0" smtClean="0"/>
              <a:t> 2 000kr/min</a:t>
            </a:r>
          </a:p>
          <a:p>
            <a:r>
              <a:rPr lang="sv-SE" dirty="0" err="1" smtClean="0"/>
              <a:t>Each</a:t>
            </a:r>
            <a:r>
              <a:rPr lang="sv-SE" dirty="0" smtClean="0"/>
              <a:t> set pens </a:t>
            </a:r>
            <a:r>
              <a:rPr lang="sv-SE" dirty="0" err="1" smtClean="0"/>
              <a:t>costs</a:t>
            </a:r>
            <a:r>
              <a:rPr lang="sv-SE" dirty="0" smtClean="0"/>
              <a:t> 1 000kr/min</a:t>
            </a:r>
          </a:p>
          <a:p>
            <a:endParaRPr lang="sv-SE" dirty="0"/>
          </a:p>
          <a:p>
            <a:r>
              <a:rPr lang="sv-SE" dirty="0" smtClean="0"/>
              <a:t>Total </a:t>
            </a:r>
            <a:r>
              <a:rPr lang="sv-SE" dirty="0" err="1" smtClean="0"/>
              <a:t>costs</a:t>
            </a:r>
            <a:r>
              <a:rPr lang="sv-SE" dirty="0" smtClean="0"/>
              <a:t> round 1 = 10 000kr/min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323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Scenario Round 1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Customer</a:t>
            </a:r>
            <a:r>
              <a:rPr lang="sv-SE" dirty="0" smtClean="0"/>
              <a:t> </a:t>
            </a:r>
            <a:r>
              <a:rPr lang="sv-SE" dirty="0" err="1" smtClean="0"/>
              <a:t>needs</a:t>
            </a:r>
            <a:r>
              <a:rPr lang="sv-SE" dirty="0" smtClean="0"/>
              <a:t> green post-</a:t>
            </a:r>
            <a:r>
              <a:rPr lang="sv-SE" dirty="0" err="1" smtClean="0"/>
              <a:t>its</a:t>
            </a:r>
            <a:r>
              <a:rPr lang="sv-SE" dirty="0" smtClean="0"/>
              <a:t>.</a:t>
            </a:r>
          </a:p>
          <a:p>
            <a:endParaRPr lang="sv-SE" dirty="0"/>
          </a:p>
          <a:p>
            <a:r>
              <a:rPr lang="sv-SE" dirty="0" err="1" smtClean="0"/>
              <a:t>After</a:t>
            </a:r>
            <a:r>
              <a:rPr lang="sv-SE" dirty="0" smtClean="0"/>
              <a:t> 2 </a:t>
            </a:r>
            <a:r>
              <a:rPr lang="sv-SE" dirty="0" err="1" smtClean="0"/>
              <a:t>minute</a:t>
            </a:r>
            <a:r>
              <a:rPr lang="sv-SE" dirty="0" smtClean="0"/>
              <a:t> the </a:t>
            </a:r>
            <a:r>
              <a:rPr lang="sv-SE" dirty="0" err="1" smtClean="0"/>
              <a:t>customer</a:t>
            </a:r>
            <a:r>
              <a:rPr lang="sv-SE" dirty="0" smtClean="0"/>
              <a:t> </a:t>
            </a:r>
            <a:r>
              <a:rPr lang="sv-SE" dirty="0" err="1" smtClean="0"/>
              <a:t>realises</a:t>
            </a:r>
            <a:r>
              <a:rPr lang="sv-SE" dirty="0" smtClean="0"/>
              <a:t> </a:t>
            </a:r>
            <a:r>
              <a:rPr lang="sv-SE" dirty="0" err="1" smtClean="0"/>
              <a:t>she</a:t>
            </a:r>
            <a:r>
              <a:rPr lang="sv-SE" dirty="0" smtClean="0"/>
              <a:t> </a:t>
            </a:r>
            <a:r>
              <a:rPr lang="sv-SE" dirty="0" err="1" smtClean="0"/>
              <a:t>also</a:t>
            </a:r>
            <a:r>
              <a:rPr lang="sv-SE" dirty="0" smtClean="0"/>
              <a:t> </a:t>
            </a:r>
            <a:r>
              <a:rPr lang="sv-SE" dirty="0" err="1" smtClean="0"/>
              <a:t>needs</a:t>
            </a:r>
            <a:r>
              <a:rPr lang="sv-SE" dirty="0" smtClean="0"/>
              <a:t> </a:t>
            </a:r>
            <a:r>
              <a:rPr lang="sv-SE" dirty="0" err="1" smtClean="0"/>
              <a:t>yellow</a:t>
            </a:r>
            <a:r>
              <a:rPr lang="sv-SE" dirty="0" smtClean="0"/>
              <a:t> post-</a:t>
            </a:r>
            <a:r>
              <a:rPr lang="sv-SE" dirty="0" err="1" smtClean="0"/>
              <a:t>its</a:t>
            </a:r>
            <a:r>
              <a:rPr lang="sv-SE" dirty="0" smtClean="0"/>
              <a:t>. </a:t>
            </a:r>
            <a:r>
              <a:rPr lang="sv-SE" dirty="0" err="1" smtClean="0">
                <a:solidFill>
                  <a:srgbClr val="0000FF"/>
                </a:solidFill>
              </a:rPr>
              <a:t>Pays</a:t>
            </a:r>
            <a:r>
              <a:rPr lang="sv-SE" dirty="0" smtClean="0">
                <a:solidFill>
                  <a:srgbClr val="0000FF"/>
                </a:solidFill>
              </a:rPr>
              <a:t> double for </a:t>
            </a:r>
            <a:r>
              <a:rPr lang="sv-SE" dirty="0" err="1" smtClean="0">
                <a:solidFill>
                  <a:srgbClr val="0000FF"/>
                </a:solidFill>
              </a:rPr>
              <a:t>each</a:t>
            </a:r>
            <a:r>
              <a:rPr lang="sv-SE" dirty="0" smtClean="0">
                <a:solidFill>
                  <a:srgbClr val="0000FF"/>
                </a:solidFill>
              </a:rPr>
              <a:t> </a:t>
            </a:r>
            <a:r>
              <a:rPr lang="sv-SE" dirty="0" err="1" smtClean="0">
                <a:solidFill>
                  <a:srgbClr val="0000FF"/>
                </a:solidFill>
              </a:rPr>
              <a:t>yellow</a:t>
            </a:r>
            <a:r>
              <a:rPr lang="sv-SE" dirty="0">
                <a:solidFill>
                  <a:srgbClr val="0000FF"/>
                </a:solidFill>
              </a:rPr>
              <a:t> </a:t>
            </a:r>
            <a:r>
              <a:rPr lang="sv-SE" dirty="0" smtClean="0">
                <a:solidFill>
                  <a:srgbClr val="0000FF"/>
                </a:solidFill>
              </a:rPr>
              <a:t>post-it</a:t>
            </a:r>
            <a:r>
              <a:rPr lang="sv-SE" dirty="0" smtClean="0"/>
              <a:t>.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batch</a:t>
            </a:r>
            <a:r>
              <a:rPr lang="sv-SE" dirty="0" smtClean="0"/>
              <a:t> </a:t>
            </a:r>
            <a:r>
              <a:rPr lang="sv-SE" dirty="0" err="1" smtClean="0"/>
              <a:t>reach</a:t>
            </a:r>
            <a:r>
              <a:rPr lang="sv-SE" dirty="0" smtClean="0"/>
              <a:t> PM </a:t>
            </a:r>
            <a:r>
              <a:rPr lang="sv-SE" dirty="0" err="1" smtClean="0"/>
              <a:t>Acceptance</a:t>
            </a:r>
            <a:r>
              <a:rPr lang="sv-SE" dirty="0" smtClean="0"/>
              <a:t> the </a:t>
            </a:r>
            <a:r>
              <a:rPr lang="sv-SE" dirty="0" err="1"/>
              <a:t>c</a:t>
            </a:r>
            <a:r>
              <a:rPr lang="sv-SE" dirty="0" err="1" smtClean="0"/>
              <a:t>ustomer</a:t>
            </a:r>
            <a:r>
              <a:rPr lang="sv-SE" dirty="0" smtClean="0"/>
              <a:t> </a:t>
            </a:r>
            <a:r>
              <a:rPr lang="sv-SE" dirty="0" err="1" smtClean="0"/>
              <a:t>realises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smtClean="0">
                <a:solidFill>
                  <a:srgbClr val="0000FF"/>
                </a:solidFill>
              </a:rPr>
              <a:t>green and </a:t>
            </a:r>
            <a:r>
              <a:rPr lang="sv-SE" dirty="0" err="1" smtClean="0">
                <a:solidFill>
                  <a:srgbClr val="0000FF"/>
                </a:solidFill>
              </a:rPr>
              <a:t>blue</a:t>
            </a:r>
            <a:r>
              <a:rPr lang="sv-SE" dirty="0" smtClean="0">
                <a:solidFill>
                  <a:srgbClr val="0000FF"/>
                </a:solidFill>
              </a:rPr>
              <a:t> </a:t>
            </a:r>
            <a:r>
              <a:rPr lang="sv-SE" dirty="0" err="1" smtClean="0">
                <a:solidFill>
                  <a:srgbClr val="0000FF"/>
                </a:solidFill>
              </a:rPr>
              <a:t>dots</a:t>
            </a:r>
            <a:r>
              <a:rPr lang="sv-SE" dirty="0" smtClean="0">
                <a:solidFill>
                  <a:srgbClr val="0000FF"/>
                </a:solidFill>
              </a:rPr>
              <a:t> </a:t>
            </a:r>
            <a:r>
              <a:rPr lang="sv-SE" dirty="0" err="1" smtClean="0">
                <a:solidFill>
                  <a:srgbClr val="0000FF"/>
                </a:solidFill>
              </a:rPr>
              <a:t>should</a:t>
            </a:r>
            <a:r>
              <a:rPr lang="sv-SE" dirty="0" smtClean="0">
                <a:solidFill>
                  <a:srgbClr val="0000FF"/>
                </a:solidFill>
              </a:rPr>
              <a:t> switch </a:t>
            </a:r>
            <a:r>
              <a:rPr lang="sv-SE" dirty="0" err="1" smtClean="0">
                <a:solidFill>
                  <a:srgbClr val="0000FF"/>
                </a:solidFill>
              </a:rPr>
              <a:t>place</a:t>
            </a:r>
            <a:r>
              <a:rPr lang="sv-SE" dirty="0" smtClean="0">
                <a:solidFill>
                  <a:srgbClr val="0000FF"/>
                </a:solidFill>
              </a:rPr>
              <a:t>.</a:t>
            </a:r>
            <a:r>
              <a:rPr lang="sv-SE" dirty="0" smtClean="0"/>
              <a:t> </a:t>
            </a:r>
            <a:r>
              <a:rPr lang="sv-SE" dirty="0" err="1" smtClean="0"/>
              <a:t>Pays</a:t>
            </a:r>
            <a:r>
              <a:rPr lang="sv-SE" dirty="0" smtClean="0"/>
              <a:t> </a:t>
            </a:r>
            <a:r>
              <a:rPr lang="sv-SE" dirty="0" err="1" smtClean="0"/>
              <a:t>nothing</a:t>
            </a:r>
            <a:r>
              <a:rPr lang="sv-SE" dirty="0" smtClean="0"/>
              <a:t>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incorrect</a:t>
            </a:r>
            <a:r>
              <a:rPr lang="sv-SE" dirty="0" smtClean="0"/>
              <a:t> post-</a:t>
            </a:r>
            <a:r>
              <a:rPr lang="sv-SE" dirty="0" err="1" smtClean="0"/>
              <a:t>its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948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653100"/>
              </p:ext>
            </p:extLst>
          </p:nvPr>
        </p:nvGraphicFramePr>
        <p:xfrm>
          <a:off x="531813" y="809493"/>
          <a:ext cx="5380567" cy="57625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90283"/>
                <a:gridCol w="1345142"/>
                <a:gridCol w="1345142"/>
              </a:tblGrid>
              <a:tr h="196847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sv-SE" dirty="0" err="1" smtClean="0"/>
                        <a:t>ay</a:t>
                      </a:r>
                      <a:r>
                        <a:rPr lang="sv-SE" dirty="0" smtClean="0"/>
                        <a:t>/</a:t>
                      </a:r>
                      <a:r>
                        <a:rPr lang="sv-SE" dirty="0" err="1" smtClean="0"/>
                        <a:t>month</a:t>
                      </a:r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Factory</a:t>
                      </a:r>
                      <a:r>
                        <a:rPr lang="sv-SE" dirty="0" smtClean="0"/>
                        <a:t> 1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9684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Round 1  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smtClean="0"/>
                        <a:t>min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Round 2 </a:t>
                      </a:r>
                    </a:p>
                    <a:p>
                      <a:pPr algn="ctr"/>
                      <a:r>
                        <a:rPr lang="sv-SE" dirty="0" smtClean="0"/>
                        <a:t> min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Cycle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time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first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batch</a:t>
                      </a:r>
                      <a:endParaRPr lang="sv-SE" baseline="0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 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Cycle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time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first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yellow</a:t>
                      </a:r>
                      <a:r>
                        <a:rPr lang="sv-SE" dirty="0" smtClean="0"/>
                        <a:t> post</a:t>
                      </a:r>
                      <a:r>
                        <a:rPr lang="sv-SE" baseline="0" dirty="0" smtClean="0"/>
                        <a:t> it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 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Accepted</a:t>
                      </a:r>
                      <a:r>
                        <a:rPr lang="sv-SE" baseline="0" dirty="0" smtClean="0"/>
                        <a:t> green post-</a:t>
                      </a:r>
                      <a:r>
                        <a:rPr lang="sv-SE" baseline="0" dirty="0" err="1" smtClean="0"/>
                        <a:t>its</a:t>
                      </a:r>
                      <a:endParaRPr lang="sv-SE" baseline="0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Accepted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yellow</a:t>
                      </a:r>
                      <a:r>
                        <a:rPr lang="sv-SE" baseline="0" dirty="0" smtClean="0"/>
                        <a:t> post-</a:t>
                      </a:r>
                      <a:r>
                        <a:rPr lang="sv-SE" baseline="0" dirty="0" err="1" smtClean="0"/>
                        <a:t>its</a:t>
                      </a:r>
                      <a:endParaRPr lang="sv-SE" baseline="0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Work</a:t>
                      </a:r>
                      <a:r>
                        <a:rPr lang="sv-SE" dirty="0" smtClean="0"/>
                        <a:t> in progress</a:t>
                      </a:r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Ongoing: 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Failed: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Ongoing: </a:t>
                      </a:r>
                      <a:endParaRPr lang="en-US" sz="16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Failed: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smtClean="0"/>
                        <a:t>Total </a:t>
                      </a:r>
                      <a:r>
                        <a:rPr lang="sv-SE" dirty="0" err="1" smtClean="0"/>
                        <a:t>Costs</a:t>
                      </a:r>
                      <a:endParaRPr lang="sv-SE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k/min</a:t>
                      </a:r>
                    </a:p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k/min</a:t>
                      </a:r>
                    </a:p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smtClean="0"/>
                        <a:t>Total</a:t>
                      </a:r>
                      <a:r>
                        <a:rPr lang="sv-SE" baseline="0" dirty="0" smtClean="0"/>
                        <a:t> Revenue</a:t>
                      </a:r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+k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1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044124"/>
              </p:ext>
            </p:extLst>
          </p:nvPr>
        </p:nvGraphicFramePr>
        <p:xfrm>
          <a:off x="531813" y="809493"/>
          <a:ext cx="8070851" cy="57625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90283"/>
                <a:gridCol w="1345142"/>
                <a:gridCol w="1345142"/>
                <a:gridCol w="1345142"/>
                <a:gridCol w="1345142"/>
              </a:tblGrid>
              <a:tr h="196847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</a:t>
                      </a:r>
                      <a:r>
                        <a:rPr lang="sv-SE" dirty="0" err="1" smtClean="0"/>
                        <a:t>ay</a:t>
                      </a:r>
                      <a:r>
                        <a:rPr lang="sv-SE" dirty="0" smtClean="0"/>
                        <a:t>/</a:t>
                      </a:r>
                      <a:r>
                        <a:rPr lang="sv-SE" dirty="0" err="1" smtClean="0"/>
                        <a:t>month</a:t>
                      </a:r>
                      <a:endParaRPr lang="sv-SE" dirty="0" smtClean="0"/>
                    </a:p>
                    <a:p>
                      <a:endParaRPr lang="sv-S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Factory</a:t>
                      </a:r>
                      <a:r>
                        <a:rPr lang="sv-SE" dirty="0" smtClean="0"/>
                        <a:t> 1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sv-SE" dirty="0" err="1" smtClean="0"/>
                        <a:t>Factory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196847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Round 1  min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Round 2 </a:t>
                      </a:r>
                    </a:p>
                    <a:p>
                      <a:pPr algn="ctr"/>
                      <a:r>
                        <a:rPr lang="sv-SE" dirty="0" smtClean="0"/>
                        <a:t> min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Round 1</a:t>
                      </a:r>
                    </a:p>
                    <a:p>
                      <a:pPr algn="ctr"/>
                      <a:r>
                        <a:rPr lang="sv-SE" dirty="0" smtClean="0"/>
                        <a:t> min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Round 2</a:t>
                      </a:r>
                    </a:p>
                    <a:p>
                      <a:pPr algn="ctr"/>
                      <a:r>
                        <a:rPr lang="sv-SE" dirty="0" smtClean="0"/>
                        <a:t> min</a:t>
                      </a:r>
                      <a:endParaRPr lang="sv-SE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Cycle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time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first</a:t>
                      </a:r>
                      <a:r>
                        <a:rPr lang="sv-SE" baseline="0" dirty="0" smtClean="0"/>
                        <a:t> </a:t>
                      </a:r>
                      <a:r>
                        <a:rPr lang="sv-SE" baseline="0" dirty="0" err="1" smtClean="0"/>
                        <a:t>batch</a:t>
                      </a:r>
                      <a:endParaRPr lang="sv-SE" baseline="0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m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 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 m 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Cycle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time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first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yellow</a:t>
                      </a:r>
                      <a:r>
                        <a:rPr lang="sv-SE" dirty="0" smtClean="0"/>
                        <a:t> post</a:t>
                      </a:r>
                      <a:r>
                        <a:rPr lang="sv-SE" baseline="0" dirty="0" smtClean="0"/>
                        <a:t> it</a:t>
                      </a:r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 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 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m s</a:t>
                      </a:r>
                      <a:endParaRPr lang="en-US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Accepted</a:t>
                      </a:r>
                      <a:r>
                        <a:rPr lang="sv-SE" baseline="0" dirty="0" smtClean="0"/>
                        <a:t> green post-</a:t>
                      </a:r>
                      <a:r>
                        <a:rPr lang="sv-SE" baseline="0" dirty="0" err="1" smtClean="0"/>
                        <a:t>its</a:t>
                      </a:r>
                      <a:endParaRPr lang="sv-SE" baseline="0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Accepted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yellow</a:t>
                      </a:r>
                      <a:r>
                        <a:rPr lang="sv-SE" baseline="0" dirty="0" smtClean="0"/>
                        <a:t> post-</a:t>
                      </a:r>
                      <a:r>
                        <a:rPr lang="sv-SE" baseline="0" dirty="0" err="1" smtClean="0"/>
                        <a:t>its</a:t>
                      </a:r>
                      <a:endParaRPr lang="sv-SE" baseline="0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Work</a:t>
                      </a:r>
                      <a:r>
                        <a:rPr lang="sv-SE" dirty="0" smtClean="0"/>
                        <a:t> in progress</a:t>
                      </a:r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Ongoing: 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Failed: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Ongoing: </a:t>
                      </a:r>
                      <a:endParaRPr lang="en-US" sz="16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Failed: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Ongoing: 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Failed: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Ongoing: </a:t>
                      </a:r>
                      <a:endParaRPr lang="en-US" sz="1600" dirty="0" smtClean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/>
                        <a:t>Failed: 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smtClean="0"/>
                        <a:t>Total </a:t>
                      </a:r>
                      <a:r>
                        <a:rPr lang="sv-SE" dirty="0" err="1" smtClean="0"/>
                        <a:t>Costs</a:t>
                      </a:r>
                      <a:endParaRPr lang="sv-SE" dirty="0" smtClean="0"/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10k/min</a:t>
                      </a:r>
                    </a:p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k/min</a:t>
                      </a:r>
                    </a:p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10k/min</a:t>
                      </a:r>
                    </a:p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k/min</a:t>
                      </a:r>
                    </a:p>
                    <a:p>
                      <a:pPr algn="ctr"/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527">
                <a:tc>
                  <a:txBody>
                    <a:bodyPr/>
                    <a:lstStyle/>
                    <a:p>
                      <a:r>
                        <a:rPr lang="sv-SE" dirty="0" smtClean="0"/>
                        <a:t>Total</a:t>
                      </a:r>
                      <a:r>
                        <a:rPr lang="sv-SE" baseline="0" dirty="0" smtClean="0"/>
                        <a:t> Revenue</a:t>
                      </a:r>
                    </a:p>
                    <a:p>
                      <a:endParaRPr lang="sv-SE" dirty="0"/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+k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rgbClr val="008000"/>
                          </a:solidFill>
                        </a:rPr>
                        <a:t>+k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371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y mall 3">
  <a:themeElements>
    <a:clrScheme name="Softhouse">
      <a:dk1>
        <a:srgbClr val="003356"/>
      </a:dk1>
      <a:lt1>
        <a:sysClr val="window" lastClr="FFFFFF"/>
      </a:lt1>
      <a:dk2>
        <a:srgbClr val="003356"/>
      </a:dk2>
      <a:lt2>
        <a:srgbClr val="EEECE1"/>
      </a:lt2>
      <a:accent1>
        <a:srgbClr val="EB6502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Softhouse">
      <a:dk1>
        <a:srgbClr val="000000"/>
      </a:dk1>
      <a:lt1>
        <a:srgbClr val="FFFFFF"/>
      </a:lt1>
      <a:dk2>
        <a:srgbClr val="EA6502"/>
      </a:dk2>
      <a:lt2>
        <a:srgbClr val="CCCCCC"/>
      </a:lt2>
      <a:accent1>
        <a:srgbClr val="808080"/>
      </a:accent1>
      <a:accent2>
        <a:srgbClr val="4B4B4B"/>
      </a:accent2>
      <a:accent3>
        <a:srgbClr val="003356"/>
      </a:accent3>
      <a:accent4>
        <a:srgbClr val="A7A7A7"/>
      </a:accent4>
      <a:accent5>
        <a:srgbClr val="FF9660"/>
      </a:accent5>
      <a:accent6>
        <a:srgbClr val="7196AC"/>
      </a:accent6>
      <a:hlink>
        <a:srgbClr val="000000"/>
      </a:hlink>
      <a:folHlink>
        <a:srgbClr val="FFFFF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Softhouse">
      <a:dk1>
        <a:srgbClr val="000000"/>
      </a:dk1>
      <a:lt1>
        <a:srgbClr val="FFFFFF"/>
      </a:lt1>
      <a:dk2>
        <a:srgbClr val="EA6502"/>
      </a:dk2>
      <a:lt2>
        <a:srgbClr val="CCCCCC"/>
      </a:lt2>
      <a:accent1>
        <a:srgbClr val="808080"/>
      </a:accent1>
      <a:accent2>
        <a:srgbClr val="4B4B4B"/>
      </a:accent2>
      <a:accent3>
        <a:srgbClr val="003356"/>
      </a:accent3>
      <a:accent4>
        <a:srgbClr val="A7A7A7"/>
      </a:accent4>
      <a:accent5>
        <a:srgbClr val="FF9660"/>
      </a:accent5>
      <a:accent6>
        <a:srgbClr val="7196AC"/>
      </a:accent6>
      <a:hlink>
        <a:srgbClr val="000000"/>
      </a:hlink>
      <a:folHlink>
        <a:srgbClr val="FFFFF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-tema">
  <a:themeElements>
    <a:clrScheme name="Softhouse">
      <a:dk1>
        <a:srgbClr val="000000"/>
      </a:dk1>
      <a:lt1>
        <a:srgbClr val="FFFFFF"/>
      </a:lt1>
      <a:dk2>
        <a:srgbClr val="EA6502"/>
      </a:dk2>
      <a:lt2>
        <a:srgbClr val="CCCCCC"/>
      </a:lt2>
      <a:accent1>
        <a:srgbClr val="808080"/>
      </a:accent1>
      <a:accent2>
        <a:srgbClr val="4B4B4B"/>
      </a:accent2>
      <a:accent3>
        <a:srgbClr val="003356"/>
      </a:accent3>
      <a:accent4>
        <a:srgbClr val="A7A7A7"/>
      </a:accent4>
      <a:accent5>
        <a:srgbClr val="FF9660"/>
      </a:accent5>
      <a:accent6>
        <a:srgbClr val="7196AC"/>
      </a:accent6>
      <a:hlink>
        <a:srgbClr val="000000"/>
      </a:hlink>
      <a:folHlink>
        <a:srgbClr val="FFFFF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-tema">
  <a:themeElements>
    <a:clrScheme name="Softhouse">
      <a:dk1>
        <a:srgbClr val="000000"/>
      </a:dk1>
      <a:lt1>
        <a:srgbClr val="FFFFFF"/>
      </a:lt1>
      <a:dk2>
        <a:srgbClr val="EC6604"/>
      </a:dk2>
      <a:lt2>
        <a:srgbClr val="CCCCCC"/>
      </a:lt2>
      <a:accent1>
        <a:srgbClr val="808080"/>
      </a:accent1>
      <a:accent2>
        <a:srgbClr val="4B4B4B"/>
      </a:accent2>
      <a:accent3>
        <a:srgbClr val="003556"/>
      </a:accent3>
      <a:accent4>
        <a:srgbClr val="A7A7A7"/>
      </a:accent4>
      <a:accent5>
        <a:srgbClr val="FF9660"/>
      </a:accent5>
      <a:accent6>
        <a:srgbClr val="7196AC"/>
      </a:accent6>
      <a:hlink>
        <a:srgbClr val="000000"/>
      </a:hlink>
      <a:folHlink>
        <a:srgbClr val="FFFFF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 mall 3</Template>
  <TotalTime>8879</TotalTime>
  <Words>903</Words>
  <Application>Microsoft Macintosh PowerPoint</Application>
  <PresentationFormat>On-screen Show (4:3)</PresentationFormat>
  <Paragraphs>258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Ny mall 3</vt:lpstr>
      <vt:lpstr>1_Office-tema</vt:lpstr>
      <vt:lpstr>Office-tema</vt:lpstr>
      <vt:lpstr>2_Office-tema</vt:lpstr>
      <vt:lpstr>3_Office-tema</vt:lpstr>
      <vt:lpstr>Corporate Dot Game</vt:lpstr>
      <vt:lpstr>Corporate Dot Game – Roles</vt:lpstr>
      <vt:lpstr>Corporate Dot Game: Settings</vt:lpstr>
      <vt:lpstr>Corporate Dot Game: Settings</vt:lpstr>
      <vt:lpstr>Corporate Dot Game: 2 lines</vt:lpstr>
      <vt:lpstr>Revenue and costs</vt:lpstr>
      <vt:lpstr>Scenario Round 1</vt:lpstr>
      <vt:lpstr>PowerPoint Presentation</vt:lpstr>
      <vt:lpstr>PowerPoint Presentation</vt:lpstr>
      <vt:lpstr>PowerPoint Presentation</vt:lpstr>
      <vt:lpstr>Corporate Dot Game</vt:lpstr>
      <vt:lpstr>Corporate Dot Game: Round 2</vt:lpstr>
      <vt:lpstr>Scenario Round 2</vt:lpstr>
      <vt:lpstr>Recommended strategy</vt:lpstr>
      <vt:lpstr>Retrospect Dot-Game</vt:lpstr>
      <vt:lpstr>Little’s law</vt:lpstr>
      <vt:lpstr>Methods and Tools to gain flow</vt:lpstr>
      <vt:lpstr>Thank you very much!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Product Management</dc:title>
  <dc:creator>Staffan Persson</dc:creator>
  <cp:lastModifiedBy>Anders Holmberg</cp:lastModifiedBy>
  <cp:revision>287</cp:revision>
  <cp:lastPrinted>2012-03-19T13:07:39Z</cp:lastPrinted>
  <dcterms:created xsi:type="dcterms:W3CDTF">2012-03-22T15:13:24Z</dcterms:created>
  <dcterms:modified xsi:type="dcterms:W3CDTF">2012-12-18T09:19:45Z</dcterms:modified>
</cp:coreProperties>
</file>